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3"/>
  </p:notesMasterIdLst>
  <p:sldIdLst>
    <p:sldId id="256" r:id="rId2"/>
    <p:sldId id="356" r:id="rId3"/>
    <p:sldId id="419" r:id="rId4"/>
    <p:sldId id="380" r:id="rId5"/>
    <p:sldId id="381" r:id="rId6"/>
    <p:sldId id="383" r:id="rId7"/>
    <p:sldId id="382" r:id="rId8"/>
    <p:sldId id="260" r:id="rId9"/>
    <p:sldId id="410" r:id="rId10"/>
    <p:sldId id="458" r:id="rId11"/>
    <p:sldId id="420" r:id="rId12"/>
    <p:sldId id="422" r:id="rId13"/>
    <p:sldId id="357" r:id="rId14"/>
    <p:sldId id="384" r:id="rId15"/>
    <p:sldId id="424" r:id="rId16"/>
    <p:sldId id="362" r:id="rId17"/>
    <p:sldId id="476" r:id="rId18"/>
    <p:sldId id="478" r:id="rId19"/>
    <p:sldId id="474" r:id="rId20"/>
    <p:sldId id="508" r:id="rId21"/>
    <p:sldId id="367" r:id="rId22"/>
    <p:sldId id="374" r:id="rId23"/>
    <p:sldId id="375" r:id="rId24"/>
    <p:sldId id="459" r:id="rId25"/>
    <p:sldId id="377" r:id="rId26"/>
    <p:sldId id="438" r:id="rId27"/>
    <p:sldId id="387" r:id="rId28"/>
    <p:sldId id="509" r:id="rId29"/>
    <p:sldId id="388" r:id="rId30"/>
    <p:sldId id="389" r:id="rId31"/>
    <p:sldId id="391" r:id="rId32"/>
    <p:sldId id="399" r:id="rId33"/>
    <p:sldId id="439" r:id="rId34"/>
    <p:sldId id="460" r:id="rId35"/>
    <p:sldId id="390" r:id="rId36"/>
    <p:sldId id="378" r:id="rId37"/>
    <p:sldId id="398" r:id="rId38"/>
    <p:sldId id="463" r:id="rId39"/>
    <p:sldId id="464" r:id="rId40"/>
    <p:sldId id="368" r:id="rId41"/>
    <p:sldId id="440" r:id="rId42"/>
    <p:sldId id="446" r:id="rId43"/>
    <p:sldId id="404" r:id="rId44"/>
    <p:sldId id="442" r:id="rId45"/>
    <p:sldId id="443" r:id="rId46"/>
    <p:sldId id="394" r:id="rId47"/>
    <p:sldId id="396" r:id="rId48"/>
    <p:sldId id="421" r:id="rId49"/>
    <p:sldId id="432" r:id="rId50"/>
    <p:sldId id="431" r:id="rId51"/>
    <p:sldId id="417" r:id="rId52"/>
    <p:sldId id="418" r:id="rId53"/>
    <p:sldId id="412" r:id="rId54"/>
    <p:sldId id="413" r:id="rId55"/>
    <p:sldId id="414" r:id="rId56"/>
    <p:sldId id="415" r:id="rId57"/>
    <p:sldId id="416" r:id="rId58"/>
    <p:sldId id="436" r:id="rId59"/>
    <p:sldId id="448" r:id="rId60"/>
    <p:sldId id="428" r:id="rId61"/>
    <p:sldId id="466" r:id="rId62"/>
    <p:sldId id="425" r:id="rId63"/>
    <p:sldId id="456" r:id="rId64"/>
    <p:sldId id="504" r:id="rId65"/>
    <p:sldId id="468" r:id="rId66"/>
    <p:sldId id="469" r:id="rId67"/>
    <p:sldId id="470" r:id="rId68"/>
    <p:sldId id="471" r:id="rId69"/>
    <p:sldId id="426" r:id="rId70"/>
    <p:sldId id="473" r:id="rId71"/>
    <p:sldId id="479" r:id="rId72"/>
    <p:sldId id="495" r:id="rId73"/>
    <p:sldId id="493" r:id="rId74"/>
    <p:sldId id="494" r:id="rId75"/>
    <p:sldId id="496" r:id="rId76"/>
    <p:sldId id="472" r:id="rId77"/>
    <p:sldId id="449" r:id="rId78"/>
    <p:sldId id="455" r:id="rId79"/>
    <p:sldId id="454" r:id="rId80"/>
    <p:sldId id="482" r:id="rId81"/>
    <p:sldId id="481" r:id="rId82"/>
    <p:sldId id="484" r:id="rId83"/>
    <p:sldId id="486" r:id="rId84"/>
    <p:sldId id="487" r:id="rId85"/>
    <p:sldId id="489" r:id="rId86"/>
    <p:sldId id="488" r:id="rId87"/>
    <p:sldId id="514" r:id="rId88"/>
    <p:sldId id="491" r:id="rId89"/>
    <p:sldId id="492" r:id="rId90"/>
    <p:sldId id="497" r:id="rId91"/>
    <p:sldId id="515" r:id="rId9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006AA7"/>
    <a:srgbClr val="FECC00"/>
    <a:srgbClr val="CCFFCC"/>
    <a:srgbClr val="006A43"/>
    <a:srgbClr val="005B99"/>
    <a:srgbClr val="007FE5"/>
    <a:srgbClr val="C4E6BC"/>
    <a:srgbClr val="0DB14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86393" autoAdjust="0"/>
  </p:normalViewPr>
  <p:slideViewPr>
    <p:cSldViewPr>
      <p:cViewPr varScale="1">
        <p:scale>
          <a:sx n="66" d="100"/>
          <a:sy n="66" d="100"/>
        </p:scale>
        <p:origin x="78" y="822"/>
      </p:cViewPr>
      <p:guideLst>
        <p:guide orient="horz" pos="2160"/>
        <p:guide pos="2880"/>
      </p:guideLst>
    </p:cSldViewPr>
  </p:slideViewPr>
  <p:outlineViewPr>
    <p:cViewPr>
      <p:scale>
        <a:sx n="33" d="100"/>
        <a:sy n="33" d="100"/>
      </p:scale>
      <p:origin x="0" y="-2836"/>
    </p:cViewPr>
  </p:outlineViewPr>
  <p:notesTextViewPr>
    <p:cViewPr>
      <p:scale>
        <a:sx n="100" d="100"/>
        <a:sy n="100" d="100"/>
      </p:scale>
      <p:origin x="0" y="0"/>
    </p:cViewPr>
  </p:notesTextViewPr>
  <p:sorterViewPr>
    <p:cViewPr varScale="1">
      <p:scale>
        <a:sx n="1" d="1"/>
        <a:sy n="1" d="1"/>
      </p:scale>
      <p:origin x="0" y="-1196"/>
    </p:cViewPr>
  </p:sorterViewPr>
  <p:notesViewPr>
    <p:cSldViewPr>
      <p:cViewPr varScale="1">
        <p:scale>
          <a:sx n="51" d="100"/>
          <a:sy n="51" d="100"/>
        </p:scale>
        <p:origin x="2620"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ambric3\Desktop\Talks\Kane%20&amp;%20Engle%20figur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ambric3\Desktop\Talks\Kane%20&amp;%20Engle%20figure.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ach%20Hambrick\Desktop\DP%20Meta\PieChartsReplyFi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ach%20Hambrick\Desktop\DP%20Meta\PieChartsReplyFi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ach%20Hambrick\Desktop\DP%20Meta\PieChartsReplyFi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Chess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Deliberate Practice</c:v>
                </c:pt>
                <c:pt idx="1">
                  <c:v>Other</c:v>
                </c:pt>
              </c:strCache>
            </c:strRef>
          </c:cat>
          <c:val>
            <c:numRef>
              <c:f>Sheet1!$B$2:$B$3</c:f>
              <c:numCache>
                <c:formatCode>General</c:formatCode>
                <c:ptCount val="2"/>
                <c:pt idx="0">
                  <c:v>34</c:v>
                </c:pt>
                <c:pt idx="1">
                  <c:v>66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Sheet1!$B$4:$G$4</c:f>
              <c:numCache>
                <c:formatCode>General</c:formatCode>
                <c:ptCount val="6"/>
                <c:pt idx="0">
                  <c:v>108.4</c:v>
                </c:pt>
                <c:pt idx="1">
                  <c:v>100.6</c:v>
                </c:pt>
                <c:pt idx="2">
                  <c:v>111.8</c:v>
                </c:pt>
                <c:pt idx="3">
                  <c:v>101.6</c:v>
                </c:pt>
                <c:pt idx="4">
                  <c:v>88</c:v>
                </c:pt>
                <c:pt idx="5">
                  <c:v>132</c:v>
                </c:pt>
              </c:numCache>
            </c:numRef>
          </c:val>
          <c:smooth val="0"/>
        </c:ser>
        <c:ser>
          <c:idx val="1"/>
          <c:order val="1"/>
          <c:tx>
            <c:strRef>
              <c:f>Sheet1!$A$5</c:f>
              <c:strCache>
                <c:ptCount val="1"/>
                <c:pt idx="0">
                  <c:v>Music</c:v>
                </c:pt>
              </c:strCache>
            </c:strRef>
          </c:tx>
          <c:spPr>
            <a:ln w="38100" cap="flat" cmpd="sng" algn="ctr">
              <a:solidFill>
                <a:schemeClr val="accent2"/>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Sheet1!$B$5:$G$5</c:f>
              <c:numCache>
                <c:formatCode>General</c:formatCode>
                <c:ptCount val="6"/>
                <c:pt idx="0">
                  <c:v>129.1</c:v>
                </c:pt>
                <c:pt idx="1">
                  <c:v>116.1</c:v>
                </c:pt>
                <c:pt idx="2">
                  <c:v>125.5</c:v>
                </c:pt>
                <c:pt idx="3">
                  <c:v>119.9</c:v>
                </c:pt>
                <c:pt idx="4">
                  <c:v>116.7</c:v>
                </c:pt>
                <c:pt idx="5">
                  <c:v>148.4</c:v>
                </c:pt>
              </c:numCache>
            </c:numRef>
          </c:val>
          <c:smooth val="0"/>
        </c:ser>
        <c:ser>
          <c:idx val="2"/>
          <c:order val="2"/>
          <c:tx>
            <c:strRef>
              <c:f>Sheet1!$A$6</c:f>
              <c:strCache>
                <c:ptCount val="1"/>
                <c:pt idx="0">
                  <c:v>Math</c:v>
                </c:pt>
              </c:strCache>
            </c:strRef>
          </c:tx>
          <c:spPr>
            <a:ln w="38100" cap="flat" cmpd="sng" algn="ctr">
              <a:solidFill>
                <a:srgbClr val="FFC000"/>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Sheet1!$B$6:$G$6</c:f>
              <c:numCache>
                <c:formatCode>General</c:formatCode>
                <c:ptCount val="6"/>
                <c:pt idx="0">
                  <c:v>139.80000000000001</c:v>
                </c:pt>
                <c:pt idx="1">
                  <c:v>125.4</c:v>
                </c:pt>
                <c:pt idx="2">
                  <c:v>139.6</c:v>
                </c:pt>
                <c:pt idx="3">
                  <c:v>132.80000000000001</c:v>
                </c:pt>
                <c:pt idx="4">
                  <c:v>142.19999999999999</c:v>
                </c:pt>
                <c:pt idx="5">
                  <c:v>134.80000000000001</c:v>
                </c:pt>
              </c:numCache>
            </c:numRef>
          </c:val>
          <c:smooth val="0"/>
        </c:ser>
        <c:dLbls>
          <c:showLegendKey val="0"/>
          <c:showVal val="0"/>
          <c:showCatName val="0"/>
          <c:showSerName val="0"/>
          <c:showPercent val="0"/>
          <c:showBubbleSize val="0"/>
        </c:dLbls>
        <c:smooth val="0"/>
        <c:axId val="428770752"/>
        <c:axId val="428771144"/>
      </c:lineChart>
      <c:catAx>
        <c:axId val="42877075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8771144"/>
        <c:crosses val="autoZero"/>
        <c:auto val="1"/>
        <c:lblAlgn val="ctr"/>
        <c:lblOffset val="100"/>
        <c:noMultiLvlLbl val="0"/>
      </c:catAx>
      <c:valAx>
        <c:axId val="428771144"/>
        <c:scaling>
          <c:orientation val="minMax"/>
          <c:min val="7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8770752"/>
        <c:crosses val="autoZero"/>
        <c:crossBetween val="between"/>
      </c:valAx>
      <c:spPr>
        <a:no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ser>
          <c:idx val="1"/>
          <c:order val="1"/>
          <c:tx>
            <c:strRef>
              <c:f>Sheet1!$A$4</c:f>
              <c:strCache>
                <c:ptCount val="1"/>
                <c:pt idx="0">
                  <c:v>Music</c:v>
                </c:pt>
              </c:strCache>
            </c:strRef>
          </c:tx>
          <c:spPr>
            <a:ln w="38100" cap="flat" cmpd="sng" algn="ctr">
              <a:solidFill>
                <a:schemeClr val="accent2"/>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Sheet1!$B$4:$G$4</c:f>
              <c:numCache>
                <c:formatCode>General</c:formatCode>
                <c:ptCount val="6"/>
                <c:pt idx="0">
                  <c:v>129.1</c:v>
                </c:pt>
                <c:pt idx="1">
                  <c:v>116.1</c:v>
                </c:pt>
                <c:pt idx="2">
                  <c:v>125.5</c:v>
                </c:pt>
                <c:pt idx="3">
                  <c:v>119.9</c:v>
                </c:pt>
                <c:pt idx="4">
                  <c:v>116.7</c:v>
                </c:pt>
                <c:pt idx="5">
                  <c:v>148.4</c:v>
                </c:pt>
              </c:numCache>
            </c:numRef>
          </c:val>
          <c:smooth val="0"/>
        </c:ser>
        <c:ser>
          <c:idx val="2"/>
          <c:order val="2"/>
          <c:tx>
            <c:strRef>
              <c:f>Sheet1!$A$5</c:f>
              <c:strCache>
                <c:ptCount val="1"/>
                <c:pt idx="0">
                  <c:v>Math</c:v>
                </c:pt>
              </c:strCache>
            </c:strRef>
          </c:tx>
          <c:spPr>
            <a:ln w="38100" cap="flat" cmpd="sng" algn="ctr">
              <a:solidFill>
                <a:srgbClr val="FFC000"/>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Sheet1!$B$5:$G$5</c:f>
              <c:numCache>
                <c:formatCode>General</c:formatCode>
                <c:ptCount val="6"/>
                <c:pt idx="0">
                  <c:v>139.80000000000001</c:v>
                </c:pt>
                <c:pt idx="1">
                  <c:v>125.4</c:v>
                </c:pt>
                <c:pt idx="2">
                  <c:v>139.6</c:v>
                </c:pt>
                <c:pt idx="3">
                  <c:v>132.80000000000001</c:v>
                </c:pt>
                <c:pt idx="4">
                  <c:v>142.19999999999999</c:v>
                </c:pt>
                <c:pt idx="5">
                  <c:v>134.80000000000001</c:v>
                </c:pt>
              </c:numCache>
            </c:numRef>
          </c:val>
          <c:smooth val="0"/>
        </c:ser>
        <c:ser>
          <c:idx val="3"/>
          <c:order val="3"/>
          <c:tx>
            <c:strRef>
              <c:f>Sheet1!$A$6</c:f>
              <c:strCache>
                <c:ptCount val="1"/>
                <c:pt idx="0">
                  <c:v>Total</c:v>
                </c:pt>
              </c:strCache>
            </c:strRef>
          </c:tx>
          <c:spPr>
            <a:ln w="38100" cap="flat" cmpd="sng" algn="ctr">
              <a:solidFill>
                <a:schemeClr val="bg1">
                  <a:lumMod val="65000"/>
                </a:schemeClr>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Sheet1!$B$6:$G$6</c:f>
              <c:numCache>
                <c:formatCode>General</c:formatCode>
                <c:ptCount val="6"/>
                <c:pt idx="0">
                  <c:v>126.2</c:v>
                </c:pt>
                <c:pt idx="1">
                  <c:v>114.3</c:v>
                </c:pt>
                <c:pt idx="2">
                  <c:v>125.6</c:v>
                </c:pt>
                <c:pt idx="3">
                  <c:v>118.3</c:v>
                </c:pt>
                <c:pt idx="4">
                  <c:v>115.7</c:v>
                </c:pt>
                <c:pt idx="5">
                  <c:v>140.1</c:v>
                </c:pt>
              </c:numCache>
            </c:numRef>
          </c:val>
          <c:smooth val="0"/>
        </c:ser>
        <c:dLbls>
          <c:showLegendKey val="0"/>
          <c:showVal val="0"/>
          <c:showCatName val="0"/>
          <c:showSerName val="0"/>
          <c:showPercent val="0"/>
          <c:showBubbleSize val="0"/>
        </c:dLbls>
        <c:smooth val="0"/>
        <c:axId val="426253984"/>
        <c:axId val="426258296"/>
      </c:lineChart>
      <c:catAx>
        <c:axId val="42625398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6258296"/>
        <c:crosses val="autoZero"/>
        <c:auto val="1"/>
        <c:lblAlgn val="ctr"/>
        <c:lblOffset val="100"/>
        <c:noMultiLvlLbl val="0"/>
      </c:catAx>
      <c:valAx>
        <c:axId val="426258296"/>
        <c:scaling>
          <c:orientation val="minMax"/>
          <c:min val="7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6253984"/>
        <c:crosses val="autoZero"/>
        <c:crossBetween val="between"/>
      </c:valAx>
      <c:spPr>
        <a:no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ser>
          <c:idx val="1"/>
          <c:order val="1"/>
          <c:tx>
            <c:strRef>
              <c:f>Sheet1!$A$4</c:f>
              <c:strCache>
                <c:ptCount val="1"/>
                <c:pt idx="0">
                  <c:v>Music</c:v>
                </c:pt>
              </c:strCache>
            </c:strRef>
          </c:tx>
          <c:spPr>
            <a:ln w="38100" cap="flat" cmpd="sng" algn="ctr">
              <a:solidFill>
                <a:schemeClr val="accent2"/>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Sheet1!$B$4:$G$4</c:f>
              <c:numCache>
                <c:formatCode>General</c:formatCode>
                <c:ptCount val="6"/>
                <c:pt idx="0">
                  <c:v>129.1</c:v>
                </c:pt>
                <c:pt idx="1">
                  <c:v>116.1</c:v>
                </c:pt>
                <c:pt idx="2">
                  <c:v>125.5</c:v>
                </c:pt>
                <c:pt idx="3">
                  <c:v>119.9</c:v>
                </c:pt>
                <c:pt idx="4">
                  <c:v>116.7</c:v>
                </c:pt>
                <c:pt idx="5">
                  <c:v>148.4</c:v>
                </c:pt>
              </c:numCache>
            </c:numRef>
          </c:val>
          <c:smooth val="0"/>
        </c:ser>
        <c:ser>
          <c:idx val="2"/>
          <c:order val="2"/>
          <c:tx>
            <c:strRef>
              <c:f>Sheet1!$A$5</c:f>
              <c:strCache>
                <c:ptCount val="1"/>
                <c:pt idx="0">
                  <c:v>Math</c:v>
                </c:pt>
              </c:strCache>
            </c:strRef>
          </c:tx>
          <c:spPr>
            <a:ln w="38100" cap="flat" cmpd="sng" algn="ctr">
              <a:solidFill>
                <a:srgbClr val="FFC000"/>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Sheet1!$B$5:$G$5</c:f>
              <c:numCache>
                <c:formatCode>General</c:formatCode>
                <c:ptCount val="6"/>
                <c:pt idx="0">
                  <c:v>139.80000000000001</c:v>
                </c:pt>
                <c:pt idx="1">
                  <c:v>125.4</c:v>
                </c:pt>
                <c:pt idx="2">
                  <c:v>139.6</c:v>
                </c:pt>
                <c:pt idx="3">
                  <c:v>132.80000000000001</c:v>
                </c:pt>
                <c:pt idx="4">
                  <c:v>142.19999999999999</c:v>
                </c:pt>
                <c:pt idx="5">
                  <c:v>134.80000000000001</c:v>
                </c:pt>
              </c:numCache>
            </c:numRef>
          </c:val>
          <c:smooth val="0"/>
        </c:ser>
        <c:ser>
          <c:idx val="3"/>
          <c:order val="3"/>
          <c:tx>
            <c:strRef>
              <c:f>Sheet1!$A$6</c:f>
              <c:strCache>
                <c:ptCount val="1"/>
                <c:pt idx="0">
                  <c:v>Total</c:v>
                </c:pt>
              </c:strCache>
            </c:strRef>
          </c:tx>
          <c:spPr>
            <a:ln w="38100" cap="flat" cmpd="sng" algn="ctr">
              <a:solidFill>
                <a:schemeClr val="bg1">
                  <a:lumMod val="65000"/>
                </a:schemeClr>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Sheet1!$B$6:$G$6</c:f>
              <c:numCache>
                <c:formatCode>General</c:formatCode>
                <c:ptCount val="6"/>
                <c:pt idx="0">
                  <c:v>126.2</c:v>
                </c:pt>
                <c:pt idx="1">
                  <c:v>114.3</c:v>
                </c:pt>
                <c:pt idx="2">
                  <c:v>125.6</c:v>
                </c:pt>
                <c:pt idx="3">
                  <c:v>118.3</c:v>
                </c:pt>
                <c:pt idx="4">
                  <c:v>115.7</c:v>
                </c:pt>
                <c:pt idx="5">
                  <c:v>140.1</c:v>
                </c:pt>
              </c:numCache>
            </c:numRef>
          </c:val>
          <c:smooth val="0"/>
        </c:ser>
        <c:dLbls>
          <c:showLegendKey val="0"/>
          <c:showVal val="0"/>
          <c:showCatName val="0"/>
          <c:showSerName val="0"/>
          <c:showPercent val="0"/>
          <c:showBubbleSize val="0"/>
        </c:dLbls>
        <c:smooth val="0"/>
        <c:axId val="426260256"/>
        <c:axId val="425255240"/>
      </c:lineChart>
      <c:catAx>
        <c:axId val="42626025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5255240"/>
        <c:crosses val="autoZero"/>
        <c:auto val="1"/>
        <c:lblAlgn val="ctr"/>
        <c:lblOffset val="100"/>
        <c:noMultiLvlLbl val="0"/>
      </c:catAx>
      <c:valAx>
        <c:axId val="425255240"/>
        <c:scaling>
          <c:orientation val="minMax"/>
          <c:min val="7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6260256"/>
        <c:crosses val="autoZero"/>
        <c:crossBetween val="between"/>
      </c:valAx>
      <c:spPr>
        <a:no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Error Rate</c:v>
                </c:pt>
              </c:strCache>
            </c:strRef>
          </c:tx>
          <c:spPr>
            <a:solidFill>
              <a:schemeClr val="accent1"/>
            </a:solidFill>
            <a:ln>
              <a:noFill/>
            </a:ln>
            <a:effectLst/>
          </c:spPr>
          <c:invertIfNegative val="0"/>
          <c:dPt>
            <c:idx val="0"/>
            <c:invertIfNegative val="0"/>
            <c:bubble3D val="0"/>
            <c:spPr>
              <a:solidFill>
                <a:srgbClr val="FF0000"/>
              </a:solidFill>
              <a:ln>
                <a:noFill/>
              </a:ln>
              <a:effectLst/>
            </c:spPr>
          </c:dPt>
          <c:cat>
            <c:strRef>
              <c:f>Sheet1!$A$2:$A$3</c:f>
              <c:strCache>
                <c:ptCount val="2"/>
                <c:pt idx="0">
                  <c:v>Low WMC</c:v>
                </c:pt>
                <c:pt idx="1">
                  <c:v>High WMC</c:v>
                </c:pt>
              </c:strCache>
            </c:strRef>
          </c:cat>
          <c:val>
            <c:numRef>
              <c:f>Sheet1!$B$2:$B$3</c:f>
              <c:numCache>
                <c:formatCode>General</c:formatCode>
                <c:ptCount val="2"/>
                <c:pt idx="0">
                  <c:v>18</c:v>
                </c:pt>
                <c:pt idx="1">
                  <c:v>10</c:v>
                </c:pt>
              </c:numCache>
            </c:numRef>
          </c:val>
        </c:ser>
        <c:dLbls>
          <c:showLegendKey val="0"/>
          <c:showVal val="0"/>
          <c:showCatName val="0"/>
          <c:showSerName val="0"/>
          <c:showPercent val="0"/>
          <c:showBubbleSize val="0"/>
        </c:dLbls>
        <c:gapWidth val="114"/>
        <c:overlap val="-12"/>
        <c:axId val="425256416"/>
        <c:axId val="318850712"/>
      </c:barChart>
      <c:catAx>
        <c:axId val="4252564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crossAx val="318850712"/>
        <c:crosses val="autoZero"/>
        <c:auto val="1"/>
        <c:lblAlgn val="ctr"/>
        <c:lblOffset val="100"/>
        <c:noMultiLvlLbl val="0"/>
      </c:catAx>
      <c:valAx>
        <c:axId val="318850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5256416"/>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Error Rate</c:v>
                </c:pt>
              </c:strCache>
            </c:strRef>
          </c:tx>
          <c:spPr>
            <a:solidFill>
              <a:schemeClr val="accent1"/>
            </a:solidFill>
            <a:ln>
              <a:noFill/>
            </a:ln>
            <a:effectLst/>
          </c:spPr>
          <c:invertIfNegative val="0"/>
          <c:dPt>
            <c:idx val="0"/>
            <c:invertIfNegative val="0"/>
            <c:bubble3D val="0"/>
            <c:spPr>
              <a:solidFill>
                <a:srgbClr val="FF0000"/>
              </a:solidFill>
              <a:ln>
                <a:noFill/>
              </a:ln>
              <a:effectLst/>
            </c:spPr>
          </c:dPt>
          <c:cat>
            <c:strRef>
              <c:f>Sheet1!$A$2:$A$3</c:f>
              <c:strCache>
                <c:ptCount val="2"/>
                <c:pt idx="0">
                  <c:v>Absent</c:v>
                </c:pt>
                <c:pt idx="1">
                  <c:v>Present</c:v>
                </c:pt>
              </c:strCache>
            </c:strRef>
          </c:cat>
          <c:val>
            <c:numRef>
              <c:f>Sheet1!$B$2:$B$3</c:f>
              <c:numCache>
                <c:formatCode>General</c:formatCode>
                <c:ptCount val="2"/>
                <c:pt idx="0">
                  <c:v>0.35599999999999998</c:v>
                </c:pt>
                <c:pt idx="1">
                  <c:v>-0.499</c:v>
                </c:pt>
              </c:numCache>
            </c:numRef>
          </c:val>
        </c:ser>
        <c:dLbls>
          <c:showLegendKey val="0"/>
          <c:showVal val="0"/>
          <c:showCatName val="0"/>
          <c:showSerName val="0"/>
          <c:showPercent val="0"/>
          <c:showBubbleSize val="0"/>
        </c:dLbls>
        <c:gapWidth val="114"/>
        <c:overlap val="-12"/>
        <c:axId val="295418800"/>
        <c:axId val="295420760"/>
      </c:barChart>
      <c:catAx>
        <c:axId val="2954188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crossAx val="295420760"/>
        <c:crossesAt val="-0.60000000000000009"/>
        <c:auto val="1"/>
        <c:lblAlgn val="ctr"/>
        <c:lblOffset val="100"/>
        <c:noMultiLvlLbl val="0"/>
      </c:catAx>
      <c:valAx>
        <c:axId val="295420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5418800"/>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Music</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Deliberate Practice</c:v>
                </c:pt>
                <c:pt idx="1">
                  <c:v>Other</c:v>
                </c:pt>
              </c:strCache>
            </c:strRef>
          </c:cat>
          <c:val>
            <c:numRef>
              <c:f>Sheet1!$B$2:$B$3</c:f>
              <c:numCache>
                <c:formatCode>General</c:formatCode>
                <c:ptCount val="2"/>
                <c:pt idx="0">
                  <c:v>29.9</c:v>
                </c:pt>
                <c:pt idx="1">
                  <c:v>70.099999999999994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Sheet1!$A$4:$B$4</c:f>
              <c:numCache>
                <c:formatCode>General</c:formatCode>
                <c:ptCount val="2"/>
                <c:pt idx="0">
                  <c:v>22</c:v>
                </c:pt>
                <c:pt idx="1">
                  <c:v>78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00000000000001"/>
          <c:y val="5.0925925925925902E-2"/>
          <c:w val="0.53888888888889053"/>
          <c:h val="0.8981481481481480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Sheet1!$A$2:$B$2</c:f>
              <c:numCache>
                <c:formatCode>General</c:formatCode>
                <c:ptCount val="2"/>
                <c:pt idx="0">
                  <c:v>20</c:v>
                </c:pt>
                <c:pt idx="1">
                  <c:v>80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Sheet1!$A$1:$B$1</c:f>
              <c:numCache>
                <c:formatCode>General</c:formatCode>
                <c:ptCount val="2"/>
                <c:pt idx="0">
                  <c:v>18</c:v>
                </c:pt>
                <c:pt idx="1">
                  <c:v>82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Music</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Deliberate Practice</c:v>
                </c:pt>
                <c:pt idx="1">
                  <c:v>Other</c:v>
                </c:pt>
              </c:strCache>
            </c:strRef>
          </c:cat>
          <c:val>
            <c:numRef>
              <c:f>Sheet1!$B$2:$B$3</c:f>
              <c:numCache>
                <c:formatCode>General</c:formatCode>
                <c:ptCount val="2"/>
                <c:pt idx="0">
                  <c:v>25</c:v>
                </c:pt>
                <c:pt idx="1">
                  <c:v>75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no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dLbls>
          <c:showLegendKey val="0"/>
          <c:showVal val="0"/>
          <c:showCatName val="0"/>
          <c:showSerName val="0"/>
          <c:showPercent val="0"/>
          <c:showBubbleSize val="0"/>
        </c:dLbls>
        <c:smooth val="0"/>
        <c:axId val="429047768"/>
        <c:axId val="322407824"/>
      </c:lineChart>
      <c:catAx>
        <c:axId val="42904776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322407824"/>
        <c:crosses val="autoZero"/>
        <c:auto val="1"/>
        <c:lblAlgn val="ctr"/>
        <c:lblOffset val="100"/>
        <c:noMultiLvlLbl val="0"/>
      </c:catAx>
      <c:valAx>
        <c:axId val="322407824"/>
        <c:scaling>
          <c:orientation val="minMax"/>
          <c:max val="160"/>
          <c:min val="70"/>
        </c:scaling>
        <c:delete val="0"/>
        <c:axPos val="l"/>
        <c:majorGridlines>
          <c:spPr>
            <a:ln w="9525" cap="flat" cmpd="sng" algn="ctr">
              <a:solidFill>
                <a:schemeClr val="bg1">
                  <a:lumMod val="7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9047768"/>
        <c:crosses val="autoZero"/>
        <c:crossBetween val="between"/>
      </c:valAx>
      <c:spPr>
        <a:solidFill>
          <a:schemeClr val="bg1"/>
        </a:solidFill>
        <a:ln w="19050">
          <a:solidFill>
            <a:schemeClr val="bg1">
              <a:lumMod val="65000"/>
            </a:schemeClr>
          </a:solid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dLbls>
          <c:showLegendKey val="0"/>
          <c:showVal val="0"/>
          <c:showCatName val="0"/>
          <c:showSerName val="0"/>
          <c:showPercent val="0"/>
          <c:showBubbleSize val="0"/>
        </c:dLbls>
        <c:smooth val="0"/>
        <c:axId val="322399984"/>
        <c:axId val="322402336"/>
      </c:lineChart>
      <c:catAx>
        <c:axId val="32239998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322402336"/>
        <c:crosses val="autoZero"/>
        <c:auto val="1"/>
        <c:lblAlgn val="ctr"/>
        <c:lblOffset val="100"/>
        <c:noMultiLvlLbl val="0"/>
      </c:catAx>
      <c:valAx>
        <c:axId val="322402336"/>
        <c:scaling>
          <c:orientation val="minMax"/>
          <c:max val="160"/>
          <c:min val="70"/>
        </c:scaling>
        <c:delete val="0"/>
        <c:axPos val="l"/>
        <c:majorGridlines>
          <c:spPr>
            <a:ln w="9525" cap="flat" cmpd="sng" algn="ctr">
              <a:solidFill>
                <a:schemeClr val="bg1">
                  <a:lumMod val="7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322399984"/>
        <c:crosses val="autoZero"/>
        <c:crossBetween val="between"/>
      </c:valAx>
      <c:spPr>
        <a:solidFill>
          <a:schemeClr val="bg1"/>
        </a:solid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Sheet1!$B$4:$G$4</c:f>
              <c:numCache>
                <c:formatCode>General</c:formatCode>
                <c:ptCount val="6"/>
                <c:pt idx="0">
                  <c:v>108.4</c:v>
                </c:pt>
                <c:pt idx="1">
                  <c:v>100.6</c:v>
                </c:pt>
                <c:pt idx="2">
                  <c:v>111.8</c:v>
                </c:pt>
                <c:pt idx="3">
                  <c:v>101.6</c:v>
                </c:pt>
                <c:pt idx="4">
                  <c:v>88</c:v>
                </c:pt>
                <c:pt idx="5">
                  <c:v>132</c:v>
                </c:pt>
              </c:numCache>
            </c:numRef>
          </c:val>
          <c:smooth val="0"/>
        </c:ser>
        <c:ser>
          <c:idx val="1"/>
          <c:order val="1"/>
          <c:tx>
            <c:strRef>
              <c:f>Sheet1!$A$5</c:f>
              <c:strCache>
                <c:ptCount val="1"/>
                <c:pt idx="0">
                  <c:v>Music</c:v>
                </c:pt>
              </c:strCache>
            </c:strRef>
          </c:tx>
          <c:spPr>
            <a:ln w="38100" cap="flat" cmpd="sng" algn="ctr">
              <a:solidFill>
                <a:schemeClr val="accent2"/>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Sheet1!$B$5:$G$5</c:f>
              <c:numCache>
                <c:formatCode>General</c:formatCode>
                <c:ptCount val="6"/>
                <c:pt idx="0">
                  <c:v>129.1</c:v>
                </c:pt>
                <c:pt idx="1">
                  <c:v>116.1</c:v>
                </c:pt>
                <c:pt idx="2">
                  <c:v>125.5</c:v>
                </c:pt>
                <c:pt idx="3">
                  <c:v>119.9</c:v>
                </c:pt>
                <c:pt idx="4">
                  <c:v>116.7</c:v>
                </c:pt>
                <c:pt idx="5">
                  <c:v>148.4</c:v>
                </c:pt>
              </c:numCache>
            </c:numRef>
          </c:val>
          <c:smooth val="0"/>
        </c:ser>
        <c:dLbls>
          <c:showLegendKey val="0"/>
          <c:showVal val="0"/>
          <c:showCatName val="0"/>
          <c:showSerName val="0"/>
          <c:showPercent val="0"/>
          <c:showBubbleSize val="0"/>
        </c:dLbls>
        <c:smooth val="0"/>
        <c:axId val="322404296"/>
        <c:axId val="428767224"/>
      </c:lineChart>
      <c:catAx>
        <c:axId val="32240429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428767224"/>
        <c:crosses val="autoZero"/>
        <c:auto val="1"/>
        <c:lblAlgn val="ctr"/>
        <c:lblOffset val="100"/>
        <c:noMultiLvlLbl val="0"/>
      </c:catAx>
      <c:valAx>
        <c:axId val="428767224"/>
        <c:scaling>
          <c:orientation val="minMax"/>
          <c:min val="7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322404296"/>
        <c:crosses val="autoZero"/>
        <c:crossBetween val="between"/>
      </c:valAx>
      <c:spPr>
        <a:no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3FAEF33-E45E-4D9F-A4F2-A16F49749BFF}" type="datetimeFigureOut">
              <a:rPr lang="en-US" smtClean="0"/>
              <a:pPr/>
              <a:t>5/31/2016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3288DF9-94AB-4B88-AAAF-4CF6C8B71802}" type="slidenum">
              <a:rPr lang="en-US" smtClean="0"/>
              <a:pPr/>
              <a:t>‹#›</a:t>
            </a:fld>
            <a:endParaRPr lang="en-US"/>
          </a:p>
        </p:txBody>
      </p:sp>
    </p:spTree>
    <p:extLst>
      <p:ext uri="{BB962C8B-B14F-4D97-AF65-F5344CB8AC3E}">
        <p14:creationId xmlns:p14="http://schemas.microsoft.com/office/powerpoint/2010/main" val="275007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1</a:t>
            </a:fld>
            <a:endParaRPr lang="en-US"/>
          </a:p>
        </p:txBody>
      </p:sp>
    </p:spTree>
    <p:extLst>
      <p:ext uri="{BB962C8B-B14F-4D97-AF65-F5344CB8AC3E}">
        <p14:creationId xmlns:p14="http://schemas.microsoft.com/office/powerpoint/2010/main" val="333863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22</a:t>
            </a:fld>
            <a:endParaRPr lang="en-US"/>
          </a:p>
        </p:txBody>
      </p:sp>
    </p:spTree>
    <p:extLst>
      <p:ext uri="{BB962C8B-B14F-4D97-AF65-F5344CB8AC3E}">
        <p14:creationId xmlns:p14="http://schemas.microsoft.com/office/powerpoint/2010/main" val="125477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23</a:t>
            </a:fld>
            <a:endParaRPr lang="en-US"/>
          </a:p>
        </p:txBody>
      </p:sp>
    </p:spTree>
    <p:extLst>
      <p:ext uri="{BB962C8B-B14F-4D97-AF65-F5344CB8AC3E}">
        <p14:creationId xmlns:p14="http://schemas.microsoft.com/office/powerpoint/2010/main" val="123525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24</a:t>
            </a:fld>
            <a:endParaRPr lang="en-US"/>
          </a:p>
        </p:txBody>
      </p:sp>
    </p:spTree>
    <p:extLst>
      <p:ext uri="{BB962C8B-B14F-4D97-AF65-F5344CB8AC3E}">
        <p14:creationId xmlns:p14="http://schemas.microsoft.com/office/powerpoint/2010/main" val="25001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38</a:t>
            </a:fld>
            <a:endParaRPr lang="en-US"/>
          </a:p>
        </p:txBody>
      </p:sp>
    </p:spTree>
    <p:extLst>
      <p:ext uri="{BB962C8B-B14F-4D97-AF65-F5344CB8AC3E}">
        <p14:creationId xmlns:p14="http://schemas.microsoft.com/office/powerpoint/2010/main" val="240474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39</a:t>
            </a:fld>
            <a:endParaRPr lang="en-US"/>
          </a:p>
        </p:txBody>
      </p:sp>
    </p:spTree>
    <p:extLst>
      <p:ext uri="{BB962C8B-B14F-4D97-AF65-F5344CB8AC3E}">
        <p14:creationId xmlns:p14="http://schemas.microsoft.com/office/powerpoint/2010/main" val="262815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68</a:t>
            </a:fld>
            <a:endParaRPr lang="en-US"/>
          </a:p>
        </p:txBody>
      </p:sp>
    </p:spTree>
    <p:extLst>
      <p:ext uri="{BB962C8B-B14F-4D97-AF65-F5344CB8AC3E}">
        <p14:creationId xmlns:p14="http://schemas.microsoft.com/office/powerpoint/2010/main" val="89635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79</a:t>
            </a:fld>
            <a:endParaRPr lang="en-US"/>
          </a:p>
        </p:txBody>
      </p:sp>
    </p:spTree>
    <p:extLst>
      <p:ext uri="{BB962C8B-B14F-4D97-AF65-F5344CB8AC3E}">
        <p14:creationId xmlns:p14="http://schemas.microsoft.com/office/powerpoint/2010/main" val="334183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80</a:t>
            </a:fld>
            <a:endParaRPr lang="en-US"/>
          </a:p>
        </p:txBody>
      </p:sp>
    </p:spTree>
    <p:extLst>
      <p:ext uri="{BB962C8B-B14F-4D97-AF65-F5344CB8AC3E}">
        <p14:creationId xmlns:p14="http://schemas.microsoft.com/office/powerpoint/2010/main" val="423626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81</a:t>
            </a:fld>
            <a:endParaRPr lang="en-US"/>
          </a:p>
        </p:txBody>
      </p:sp>
    </p:spTree>
    <p:extLst>
      <p:ext uri="{BB962C8B-B14F-4D97-AF65-F5344CB8AC3E}">
        <p14:creationId xmlns:p14="http://schemas.microsoft.com/office/powerpoint/2010/main" val="298035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88</a:t>
            </a:fld>
            <a:endParaRPr lang="en-US"/>
          </a:p>
        </p:txBody>
      </p:sp>
    </p:spTree>
    <p:extLst>
      <p:ext uri="{BB962C8B-B14F-4D97-AF65-F5344CB8AC3E}">
        <p14:creationId xmlns:p14="http://schemas.microsoft.com/office/powerpoint/2010/main" val="338950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2</a:t>
            </a:fld>
            <a:endParaRPr lang="en-US"/>
          </a:p>
        </p:txBody>
      </p:sp>
    </p:spTree>
    <p:extLst>
      <p:ext uri="{BB962C8B-B14F-4D97-AF65-F5344CB8AC3E}">
        <p14:creationId xmlns:p14="http://schemas.microsoft.com/office/powerpoint/2010/main" val="43724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a:t>
            </a:fld>
            <a:endParaRPr lang="en-US"/>
          </a:p>
        </p:txBody>
      </p:sp>
    </p:spTree>
    <p:extLst>
      <p:ext uri="{BB962C8B-B14F-4D97-AF65-F5344CB8AC3E}">
        <p14:creationId xmlns:p14="http://schemas.microsoft.com/office/powerpoint/2010/main" val="116255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4</a:t>
            </a:fld>
            <a:endParaRPr lang="en-US"/>
          </a:p>
        </p:txBody>
      </p:sp>
    </p:spTree>
    <p:extLst>
      <p:ext uri="{BB962C8B-B14F-4D97-AF65-F5344CB8AC3E}">
        <p14:creationId xmlns:p14="http://schemas.microsoft.com/office/powerpoint/2010/main" val="44586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5</a:t>
            </a:fld>
            <a:endParaRPr lang="en-US"/>
          </a:p>
        </p:txBody>
      </p:sp>
    </p:spTree>
    <p:extLst>
      <p:ext uri="{BB962C8B-B14F-4D97-AF65-F5344CB8AC3E}">
        <p14:creationId xmlns:p14="http://schemas.microsoft.com/office/powerpoint/2010/main" val="22487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6</a:t>
            </a:fld>
            <a:endParaRPr lang="en-US"/>
          </a:p>
        </p:txBody>
      </p:sp>
    </p:spTree>
    <p:extLst>
      <p:ext uri="{BB962C8B-B14F-4D97-AF65-F5344CB8AC3E}">
        <p14:creationId xmlns:p14="http://schemas.microsoft.com/office/powerpoint/2010/main" val="77310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7</a:t>
            </a:fld>
            <a:endParaRPr lang="en-US"/>
          </a:p>
        </p:txBody>
      </p:sp>
    </p:spTree>
    <p:extLst>
      <p:ext uri="{BB962C8B-B14F-4D97-AF65-F5344CB8AC3E}">
        <p14:creationId xmlns:p14="http://schemas.microsoft.com/office/powerpoint/2010/main" val="108504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17</a:t>
            </a:fld>
            <a:endParaRPr lang="en-US"/>
          </a:p>
        </p:txBody>
      </p:sp>
    </p:spTree>
    <p:extLst>
      <p:ext uri="{BB962C8B-B14F-4D97-AF65-F5344CB8AC3E}">
        <p14:creationId xmlns:p14="http://schemas.microsoft.com/office/powerpoint/2010/main" val="73845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18</a:t>
            </a:fld>
            <a:endParaRPr lang="en-US"/>
          </a:p>
        </p:txBody>
      </p:sp>
    </p:spTree>
    <p:extLst>
      <p:ext uri="{BB962C8B-B14F-4D97-AF65-F5344CB8AC3E}">
        <p14:creationId xmlns:p14="http://schemas.microsoft.com/office/powerpoint/2010/main" val="35565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7431B-50E4-40AE-B551-594C558B853C}"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7431B-50E4-40AE-B551-594C558B853C}"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7431B-50E4-40AE-B551-594C558B853C}" type="datetimeFigureOut">
              <a:rPr lang="en-US" smtClean="0"/>
              <a:pPr/>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7431B-50E4-40AE-B551-594C558B853C}"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431B-50E4-40AE-B551-594C558B853C}"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431B-50E4-40AE-B551-594C558B853C}"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431B-50E4-40AE-B551-594C558B853C}"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7431B-50E4-40AE-B551-594C558B853C}" type="datetimeFigureOut">
              <a:rPr lang="en-US" smtClean="0"/>
              <a:pPr/>
              <a:t>5/31/2016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4511F-B04D-4E6B-BBFB-9C435E59A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qiJDv-a7MAhVDu4MKHX_oBZsQjRwIBw&amp;url=http://www.telegraph.co.uk/news/celebritynews/9948532/My-brief-encounter-with-Magnus-Carlsen-the-Justin-Bieber-of-chess.html&amp;psig=AFQjCNGTSMMobndXOskQtPRAjf_9QwV8FA&amp;ust=14618510802661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qiJDv-a7MAhVDu4MKHX_oBZsQjRwIBw&amp;url=http://www.telegraph.co.uk/news/celebritynews/9948532/My-brief-encounter-with-Magnus-Carlsen-the-Justin-Bieber-of-chess.html&amp;psig=AFQjCNGTSMMobndXOskQtPRAjf_9QwV8FA&amp;ust=146185108026614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pldSi9bzMAhWIOSYKHVfGAj8QjRwIBw&amp;url=http://fivethirtyeight.com/features/magnus-carlsen-world-chess-championship/&amp;psig=AFQjCNEgZHfkaHJOc3LZ8kpijlHCWm1iCg&amp;ust=146233083957408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bcove.me/wlpjvmj2"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kRWTT1QUMU8nM&amp;tbnid=DBVVZTubVXA2mM:&amp;ved=0CAUQjRw&amp;url=http://worldsciencefestival.com/blog/instant_reaction_the_enigma_of_genius&amp;ei=W7MbUbjwOpPU9QSutYCYDw&amp;psig=AFQjCNGq4BWABRR0rylnIKIzd03m_TfTtA&amp;ust=136085624922198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8" Type="http://schemas.openxmlformats.org/officeDocument/2006/relationships/hyperlink" Target="http://www.ozy.com/rising-stars/misty-copeland-ballet-prodigy-turned-activist/30438" TargetMode="External"/><Relationship Id="rId13" Type="http://schemas.openxmlformats.org/officeDocument/2006/relationships/hyperlink" Target="http://commons.wikimedia.org/wiki/File:Galton_at_Bertillon's_(1893).jpg" TargetMode="External"/><Relationship Id="rId18" Type="http://schemas.openxmlformats.org/officeDocument/2006/relationships/hyperlink" Target="http://www.mocw.cn/?paged=2" TargetMode="External"/><Relationship Id="rId26" Type="http://schemas.openxmlformats.org/officeDocument/2006/relationships/hyperlink" Target="http://www.waxmanleavell.com/ebooks/science-%2526-environment" TargetMode="External"/><Relationship Id="rId39" Type="http://schemas.openxmlformats.org/officeDocument/2006/relationships/hyperlink" Target="http://noticias.uol.com.br/ciencia/album/bbc/2014/08/20/desenhos-das-criancas-indicam-futura-inteligencia-diz-estudo.htm" TargetMode="External"/><Relationship Id="rId3" Type="http://schemas.openxmlformats.org/officeDocument/2006/relationships/hyperlink" Target="http://article.wn.com/view/2014/11/23/Carlsen_retains_world_chess_title/" TargetMode="External"/><Relationship Id="rId21" Type="http://schemas.openxmlformats.org/officeDocument/2006/relationships/hyperlink" Target="http://commons.wikimedia.org/wiki/File:Svetlana_Zakharova_in_Kitri_Variation_with_the_Bolshoi_Ballet.jpg" TargetMode="External"/><Relationship Id="rId34" Type="http://schemas.openxmlformats.org/officeDocument/2006/relationships/hyperlink" Target="https://www.books-express.ro/categorie/sanatate" TargetMode="External"/><Relationship Id="rId42" Type="http://schemas.openxmlformats.org/officeDocument/2006/relationships/hyperlink" Target="http://www.notimeforflashcards.com/category/open-ended-art" TargetMode="External"/><Relationship Id="rId7" Type="http://schemas.openxmlformats.org/officeDocument/2006/relationships/hyperlink" Target="http://metropolis.co.jp/arts/agenda/dojoji/" TargetMode="External"/><Relationship Id="rId12" Type="http://schemas.openxmlformats.org/officeDocument/2006/relationships/hyperlink" Target="http://commons.wikimedia.org/wiki/File:OdysseyPopeTP1752.jpg" TargetMode="External"/><Relationship Id="rId17" Type="http://schemas.openxmlformats.org/officeDocument/2006/relationships/hyperlink" Target="http://commons.wikimedia.org/wiki/File:John_Broadus_Watson.JPG" TargetMode="External"/><Relationship Id="rId25" Type="http://schemas.openxmlformats.org/officeDocument/2006/relationships/hyperlink" Target="http://www.dallasnews.com/opinion/latest-columns/20160323-point-person-our-qa-with-kimberly-stephens-on-the-link-between-prodigy-and-autism.ece" TargetMode="External"/><Relationship Id="rId33" Type="http://schemas.openxmlformats.org/officeDocument/2006/relationships/hyperlink" Target="http://www.ted.com/talks/angela_lee_duckworth_the_key_to_success_grit" TargetMode="External"/><Relationship Id="rId38" Type="http://schemas.openxmlformats.org/officeDocument/2006/relationships/hyperlink" Target="http://www.movingbeyondthepage.com/images/articles/children-s-drawings-indicate-intelligence.jpg" TargetMode="External"/><Relationship Id="rId2" Type="http://schemas.openxmlformats.org/officeDocument/2006/relationships/hyperlink" Target="http://waterpolo218.deviantart.com/art/no-creativity-346991145" TargetMode="External"/><Relationship Id="rId16" Type="http://schemas.openxmlformats.org/officeDocument/2006/relationships/hyperlink" Target="http://quotesgram.com/edward-thorndike-quotes/" TargetMode="External"/><Relationship Id="rId20" Type="http://schemas.openxmlformats.org/officeDocument/2006/relationships/hyperlink" Target="http://vamtion.deviantart.com/art/hand-123974148" TargetMode="External"/><Relationship Id="rId29" Type="http://schemas.openxmlformats.org/officeDocument/2006/relationships/hyperlink" Target="http://upload.wikimedia.org/wikipedia/commons/thumb/6/60/Morning%2C_Interior_-_Luce.jpeg/744px-Morning%2C_Interior_-_Luce.jpeg" TargetMode="External"/><Relationship Id="rId41" Type="http://schemas.openxmlformats.org/officeDocument/2006/relationships/hyperlink" Target="http://www.magnumphotos.com/image/NYC107285.html" TargetMode="External"/><Relationship Id="rId1" Type="http://schemas.openxmlformats.org/officeDocument/2006/relationships/slideLayout" Target="../slideLayouts/slideLayout2.xml"/><Relationship Id="rId6" Type="http://schemas.openxmlformats.org/officeDocument/2006/relationships/hyperlink" Target="http://www.stephcurrythrees.com/" TargetMode="External"/><Relationship Id="rId11" Type="http://schemas.openxmlformats.org/officeDocument/2006/relationships/hyperlink" Target="http://www.beyondtheworld.fr/photos/voulez-vous-danser/" TargetMode="External"/><Relationship Id="rId24" Type="http://schemas.openxmlformats.org/officeDocument/2006/relationships/hyperlink" Target="http://shortstops.info/2014/02/" TargetMode="External"/><Relationship Id="rId32" Type="http://schemas.openxmlformats.org/officeDocument/2006/relationships/hyperlink" Target="http://miter.mit.edu/ellen-winner-on-why-we-need-the-arts/" TargetMode="External"/><Relationship Id="rId37" Type="http://schemas.openxmlformats.org/officeDocument/2006/relationships/hyperlink" Target="http://www.bbc.co.uk/news/magazine-32735289" TargetMode="External"/><Relationship Id="rId40" Type="http://schemas.openxmlformats.org/officeDocument/2006/relationships/hyperlink" Target="http://www.jonahlehrer.com/" TargetMode="External"/><Relationship Id="rId5" Type="http://schemas.openxmlformats.org/officeDocument/2006/relationships/hyperlink" Target="http://www.patheos.com/blogs/unequallyyoked/category/marriage-2" TargetMode="External"/><Relationship Id="rId15" Type="http://schemas.openxmlformats.org/officeDocument/2006/relationships/hyperlink" Target="http://arthistoryproject.com/artists/titian-tiziano-vecellio/" TargetMode="External"/><Relationship Id="rId23" Type="http://schemas.openxmlformats.org/officeDocument/2006/relationships/hyperlink" Target="http://commons.wikimedia.org/wiki/Wolfgang_Amadeus_Mozart" TargetMode="External"/><Relationship Id="rId28" Type="http://schemas.openxmlformats.org/officeDocument/2006/relationships/hyperlink" Target="https://commons.wikimedia.org/wiki/File:Morning%2C_Interior_-_Luce.jpeg" TargetMode="External"/><Relationship Id="rId36" Type="http://schemas.openxmlformats.org/officeDocument/2006/relationships/hyperlink" Target="http://www.dorothee-gilbert.com/2010_08_01_archive.html" TargetMode="External"/><Relationship Id="rId10" Type="http://schemas.openxmlformats.org/officeDocument/2006/relationships/hyperlink" Target="http://fivethirtyeight.com/features/magnus-carlsen-world-chess-championship/?utm_medium=twitter&amp;utm_source=twitterfeed" TargetMode="External"/><Relationship Id="rId19" Type="http://schemas.openxmlformats.org/officeDocument/2006/relationships/hyperlink" Target="http://welltempered.files.wordpress.com/2011/11/violin-lesson.jpg" TargetMode="External"/><Relationship Id="rId31" Type="http://schemas.openxmlformats.org/officeDocument/2006/relationships/hyperlink" Target="http://www.gettyimages.com/detail/news-photo/painter-jackson-pollock-cigarette-in-mouth-dropping-paint-news-photo/50406608" TargetMode="External"/><Relationship Id="rId4" Type="http://schemas.openxmlformats.org/officeDocument/2006/relationships/hyperlink" Target="http://www.resimbul.com/bisiklet/bisiklet-ne-zaman-ucak-kadar-hizli-gider.xhtml" TargetMode="External"/><Relationship Id="rId9" Type="http://schemas.openxmlformats.org/officeDocument/2006/relationships/hyperlink" Target="http://sanfrancisco.informermg.com/2014/01/05/hollywood-stars-musicians-sports-legends-and-tv-personalities-to-attend-2014-international-ces/" TargetMode="External"/><Relationship Id="rId14" Type="http://schemas.openxmlformats.org/officeDocument/2006/relationships/hyperlink" Target="http://www.mugu.com/galton/books/hereditary-genius/index.html" TargetMode="External"/><Relationship Id="rId22" Type="http://schemas.openxmlformats.org/officeDocument/2006/relationships/hyperlink" Target="http://www.northerntrust.hscni.net/services/1754.htm" TargetMode="External"/><Relationship Id="rId27" Type="http://schemas.openxmlformats.org/officeDocument/2006/relationships/hyperlink" Target="http://www.artandeducation.net/author/royal_academy_of_arts/" TargetMode="External"/><Relationship Id="rId30" Type="http://schemas.openxmlformats.org/officeDocument/2006/relationships/hyperlink" Target="http://www.artsblog.it/post/1560/1560" TargetMode="External"/><Relationship Id="rId35" Type="http://schemas.openxmlformats.org/officeDocument/2006/relationships/hyperlink" Target="http://humor.gunaxin.com/category/images-hum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990600" y="2819400"/>
            <a:ext cx="7239000" cy="413658"/>
          </a:xfrm>
          <a:prstGeom prst="rect">
            <a:avLst/>
          </a:prstGeom>
        </p:spPr>
        <p:txBody>
          <a:bodyPr vert="horz" lIns="91440" tIns="45720" rIns="91440" bIns="45720" rtlCol="0" anchor="ctr">
            <a:noAutofit/>
          </a:bodyPr>
          <a:lstStyle/>
          <a:p>
            <a:pPr lvl="0">
              <a:spcBef>
                <a:spcPct val="0"/>
              </a:spcBef>
              <a:defRPr/>
            </a:pPr>
            <a:r>
              <a:rPr lang="en-US" sz="4000" b="1" dirty="0" smtClean="0">
                <a:solidFill>
                  <a:schemeClr val="tx1">
                    <a:lumMod val="50000"/>
                    <a:lumOff val="50000"/>
                  </a:schemeClr>
                </a:solidFill>
                <a:latin typeface="+mj-lt"/>
                <a:ea typeface="+mj-ea"/>
                <a:cs typeface="+mj-cs"/>
              </a:rPr>
              <a:t>THE ORIGINS OF EXCEPTIONAL PERFORMANCE IN THE ARTS: </a:t>
            </a:r>
            <a:r>
              <a:rPr lang="en-US" sz="4000" b="1" dirty="0" smtClean="0">
                <a:solidFill>
                  <a:srgbClr val="006AA7"/>
                </a:solidFill>
                <a:latin typeface="+mj-lt"/>
                <a:ea typeface="+mj-ea"/>
                <a:cs typeface="+mj-cs"/>
              </a:rPr>
              <a:t>BEYOND BORN VS. MADE</a:t>
            </a:r>
            <a:endParaRPr lang="en-US" sz="4000" b="1" dirty="0" smtClean="0">
              <a:solidFill>
                <a:srgbClr val="006AA7"/>
              </a:solidFill>
            </a:endParaRPr>
          </a:p>
          <a:p>
            <a:pPr lvl="0">
              <a:spcBef>
                <a:spcPct val="0"/>
              </a:spcBef>
              <a:defRPr/>
            </a:pPr>
            <a:endParaRPr lang="en-US" sz="2400" b="1" dirty="0" smtClean="0">
              <a:solidFill>
                <a:srgbClr val="1AA4BE"/>
              </a:solidFill>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000" b="1" noProof="0" dirty="0" smtClean="0">
                <a:solidFill>
                  <a:srgbClr val="646464"/>
                </a:solidFill>
                <a:latin typeface="+mj-lt"/>
                <a:ea typeface="+mj-ea"/>
                <a:cs typeface="+mj-cs"/>
              </a:rPr>
              <a:t>Zach </a:t>
            </a:r>
            <a:r>
              <a:rPr lang="en-US" sz="3000" b="1" noProof="0" dirty="0" err="1" smtClean="0">
                <a:solidFill>
                  <a:srgbClr val="646464"/>
                </a:solidFill>
                <a:latin typeface="+mj-lt"/>
                <a:ea typeface="+mj-ea"/>
                <a:cs typeface="+mj-cs"/>
              </a:rPr>
              <a:t>Hambrick</a:t>
            </a:r>
            <a:r>
              <a:rPr lang="en-US" sz="3000" b="1" noProof="0" dirty="0" smtClean="0">
                <a:solidFill>
                  <a:srgbClr val="646464"/>
                </a:solidFill>
                <a:latin typeface="+mj-lt"/>
                <a:ea typeface="+mj-ea"/>
                <a:cs typeface="+mj-cs"/>
              </a:rPr>
              <a:t>, Michigan State University</a:t>
            </a:r>
          </a:p>
          <a:p>
            <a:pPr marL="0" marR="0" lvl="0" indent="0"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646464"/>
                </a:solidFill>
                <a:latin typeface="+mj-lt"/>
                <a:ea typeface="+mj-ea"/>
                <a:cs typeface="+mj-cs"/>
              </a:rPr>
              <a:t>16 May, 2016</a:t>
            </a:r>
            <a:endParaRPr lang="en-US" sz="3000" b="1" noProof="0" dirty="0" smtClean="0">
              <a:solidFill>
                <a:srgbClr val="646464"/>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b="1" noProof="0" dirty="0" smtClean="0">
              <a:solidFill>
                <a:srgbClr val="646464"/>
              </a:solidFill>
              <a:latin typeface="+mj-lt"/>
              <a:ea typeface="+mj-ea"/>
              <a:cs typeface="+mj-cs"/>
            </a:endParaRPr>
          </a:p>
          <a:p>
            <a:pPr lvl="0">
              <a:spcBef>
                <a:spcPct val="0"/>
              </a:spcBef>
              <a:defRPr/>
            </a:pPr>
            <a:r>
              <a:rPr lang="en-US" sz="1600" b="1" dirty="0" smtClean="0">
                <a:solidFill>
                  <a:schemeClr val="tx1">
                    <a:lumMod val="75000"/>
                    <a:lumOff val="25000"/>
                  </a:schemeClr>
                </a:solidFill>
              </a:rPr>
              <a:t>Brain and Culture Symposium, </a:t>
            </a:r>
            <a:r>
              <a:rPr lang="en-US" sz="1600" b="1" dirty="0" err="1">
                <a:solidFill>
                  <a:schemeClr val="tx1">
                    <a:lumMod val="75000"/>
                    <a:lumOff val="25000"/>
                  </a:schemeClr>
                </a:solidFill>
              </a:rPr>
              <a:t>Karolinska</a:t>
            </a:r>
            <a:r>
              <a:rPr lang="en-US" sz="1600" b="1" dirty="0">
                <a:solidFill>
                  <a:schemeClr val="tx1">
                    <a:lumMod val="75000"/>
                    <a:lumOff val="25000"/>
                  </a:schemeClr>
                </a:solidFill>
              </a:rPr>
              <a:t> </a:t>
            </a:r>
            <a:r>
              <a:rPr lang="en-US" sz="1600" b="1" dirty="0" err="1">
                <a:solidFill>
                  <a:schemeClr val="tx1">
                    <a:lumMod val="75000"/>
                    <a:lumOff val="25000"/>
                  </a:schemeClr>
                </a:solidFill>
              </a:rPr>
              <a:t>Institutet</a:t>
            </a:r>
            <a:endParaRPr lang="en-US" sz="1600" b="1" noProof="0" dirty="0" smtClean="0">
              <a:solidFill>
                <a:schemeClr val="tx1">
                  <a:lumMod val="75000"/>
                  <a:lumOff val="25000"/>
                </a:schemeClr>
              </a:solidFill>
              <a:latin typeface="+mj-lt"/>
              <a:ea typeface="+mj-ea"/>
              <a:cs typeface="+mj-cs"/>
            </a:endParaRPr>
          </a:p>
        </p:txBody>
      </p:sp>
      <p:sp>
        <p:nvSpPr>
          <p:cNvPr id="4" name="Rectangle 3"/>
          <p:cNvSpPr/>
          <p:nvPr/>
        </p:nvSpPr>
        <p:spPr>
          <a:xfrm>
            <a:off x="0" y="0"/>
            <a:ext cx="2286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Zach Hambrick\AppData\Local\Microsoft\Windows\Temporary Internet Files\Content.IE5\AR15BNGQ\creativity_by_waterpolo218-d5ql82x.jpg"/>
          <p:cNvPicPr>
            <a:picLocks noChangeAspect="1" noChangeArrowheads="1"/>
          </p:cNvPicPr>
          <p:nvPr/>
        </p:nvPicPr>
        <p:blipFill rotWithShape="1">
          <a:blip r:embed="rId3" cstate="print"/>
          <a:srcRect l="2703"/>
          <a:stretch/>
        </p:blipFill>
        <p:spPr bwMode="auto">
          <a:xfrm>
            <a:off x="5791200" y="4267200"/>
            <a:ext cx="2743200" cy="2114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0" name="TextBox 5"/>
          <p:cNvSpPr txBox="1">
            <a:spLocks noChangeArrowheads="1"/>
          </p:cNvSpPr>
          <p:nvPr/>
        </p:nvSpPr>
        <p:spPr bwMode="auto">
          <a:xfrm>
            <a:off x="4189413" y="2890897"/>
            <a:ext cx="4421187" cy="2062103"/>
          </a:xfrm>
          <a:prstGeom prst="rect">
            <a:avLst/>
          </a:prstGeom>
          <a:noFill/>
          <a:ln w="9525">
            <a:noFill/>
            <a:miter lim="800000"/>
            <a:headEnd/>
            <a:tailEnd/>
          </a:ln>
        </p:spPr>
        <p:txBody>
          <a:bodyPr wrap="square">
            <a:spAutoFit/>
          </a:bodyPr>
          <a:lstStyle/>
          <a:p>
            <a:r>
              <a:rPr lang="en-US" sz="2000" dirty="0" smtClean="0"/>
              <a:t>[S]</a:t>
            </a:r>
            <a:r>
              <a:rPr lang="en-US" sz="2000" dirty="0" err="1" smtClean="0"/>
              <a:t>ocial</a:t>
            </a:r>
            <a:r>
              <a:rPr lang="en-US" sz="2000" dirty="0" smtClean="0"/>
              <a:t> hindrances cannot </a:t>
            </a:r>
            <a:r>
              <a:rPr lang="en-US" sz="2000" dirty="0"/>
              <a:t>impede men of high ability, from becoming </a:t>
            </a:r>
            <a:r>
              <a:rPr lang="en-US" sz="2000" dirty="0" smtClean="0"/>
              <a:t>eminent [and</a:t>
            </a:r>
            <a:r>
              <a:rPr lang="en-US" sz="2000" dirty="0"/>
              <a:t>] social advantages are </a:t>
            </a:r>
            <a:r>
              <a:rPr lang="en-US" sz="2000" dirty="0" smtClean="0"/>
              <a:t>incompetent to </a:t>
            </a:r>
            <a:r>
              <a:rPr lang="en-US" sz="2000" dirty="0"/>
              <a:t>give that status, to a man of </a:t>
            </a:r>
            <a:r>
              <a:rPr lang="en-US" sz="2000" dirty="0" smtClean="0"/>
              <a:t>moderate ability.”</a:t>
            </a:r>
          </a:p>
          <a:p>
            <a:endParaRPr lang="en-US" sz="800" dirty="0">
              <a:cs typeface="Arial" charset="0"/>
            </a:endParaRPr>
          </a:p>
          <a:p>
            <a:r>
              <a:rPr lang="en-US" sz="2000" dirty="0" smtClean="0">
                <a:cs typeface="Arial" charset="0"/>
              </a:rPr>
              <a:t>     </a:t>
            </a:r>
            <a:r>
              <a:rPr lang="en-US" sz="2000" b="1" dirty="0" smtClean="0">
                <a:cs typeface="Arial" charset="0"/>
              </a:rPr>
              <a:t>- </a:t>
            </a:r>
            <a:r>
              <a:rPr lang="en-US" sz="2000" b="1" dirty="0">
                <a:cs typeface="Arial" charset="0"/>
              </a:rPr>
              <a:t>Francis Galton (1869</a:t>
            </a:r>
            <a:r>
              <a:rPr lang="en-US" sz="2000" b="1" dirty="0" smtClean="0">
                <a:cs typeface="Arial" charset="0"/>
              </a:rPr>
              <a:t>)</a:t>
            </a:r>
            <a:endParaRPr lang="en-US" sz="2000" b="1" i="1" dirty="0">
              <a:cs typeface="Arial" charset="0"/>
            </a:endParaRPr>
          </a:p>
        </p:txBody>
      </p:sp>
      <p:pic>
        <p:nvPicPr>
          <p:cNvPr id="50177" name="Picture 1"/>
          <p:cNvPicPr>
            <a:picLocks noChangeAspect="1" noChangeArrowheads="1"/>
          </p:cNvPicPr>
          <p:nvPr/>
        </p:nvPicPr>
        <p:blipFill>
          <a:blip r:embed="rId2" cstate="print"/>
          <a:srcRect/>
          <a:stretch>
            <a:fillRect/>
          </a:stretch>
        </p:blipFill>
        <p:spPr bwMode="auto">
          <a:xfrm>
            <a:off x="914400" y="2133600"/>
            <a:ext cx="3114083" cy="3657600"/>
          </a:xfrm>
          <a:prstGeom prst="rect">
            <a:avLst/>
          </a:prstGeom>
          <a:noFill/>
          <a:ln w="9525">
            <a:noFill/>
            <a:miter lim="800000"/>
            <a:headEnd/>
            <a:tailEnd/>
          </a:ln>
        </p:spPr>
      </p:pic>
      <p:sp>
        <p:nvSpPr>
          <p:cNvPr id="6" name="TextBox 5"/>
          <p:cNvSpPr txBox="1"/>
          <p:nvPr/>
        </p:nvSpPr>
        <p:spPr>
          <a:xfrm>
            <a:off x="4093534" y="2884967"/>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158895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2">
            <a:duotone>
              <a:prstClr val="black"/>
              <a:srgbClr val="D9C3A5">
                <a:tint val="50000"/>
                <a:satMod val="180000"/>
              </a:srgbClr>
            </a:duotone>
          </a:blip>
          <a:stretch>
            <a:fillRect/>
          </a:stretch>
        </p:blipFill>
        <p:spPr>
          <a:xfrm rot="16200000">
            <a:off x="4693978" y="1331652"/>
            <a:ext cx="2804046" cy="5029200"/>
          </a:xfrm>
          <a:prstGeom prst="rect">
            <a:avLst/>
          </a:prstGeom>
          <a:solidFill>
            <a:schemeClr val="bg1"/>
          </a:solidFill>
        </p:spPr>
      </p:pic>
      <p:pic>
        <p:nvPicPr>
          <p:cNvPr id="3" name="Picture 2"/>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57225" y="1752600"/>
            <a:ext cx="2390775" cy="4029075"/>
          </a:xfrm>
          <a:prstGeom prst="rect">
            <a:avLst/>
          </a:prstGeom>
        </p:spPr>
      </p:pic>
    </p:spTree>
    <p:extLst>
      <p:ext uri="{BB962C8B-B14F-4D97-AF65-F5344CB8AC3E}">
        <p14:creationId xmlns:p14="http://schemas.microsoft.com/office/powerpoint/2010/main" val="226875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803399"/>
            <a:ext cx="3048000" cy="4140201"/>
          </a:xfrm>
          <a:prstGeom prst="rect">
            <a:avLst/>
          </a:prstGeom>
        </p:spPr>
      </p:pic>
      <p:pic>
        <p:nvPicPr>
          <p:cNvPr id="2" name="Picture 1"/>
          <p:cNvPicPr>
            <a:picLocks noChangeAspect="1"/>
          </p:cNvPicPr>
          <p:nvPr/>
        </p:nvPicPr>
        <p:blipFill rotWithShape="1">
          <a:blip r:embed="rId3">
            <a:duotone>
              <a:prstClr val="black"/>
              <a:srgbClr val="D9C3A5">
                <a:tint val="50000"/>
                <a:satMod val="180000"/>
              </a:srgbClr>
            </a:duotone>
          </a:blip>
          <a:srcRect b="2296"/>
          <a:stretch/>
        </p:blipFill>
        <p:spPr>
          <a:xfrm>
            <a:off x="4800600" y="1803399"/>
            <a:ext cx="3048000" cy="4140201"/>
          </a:xfrm>
          <a:prstGeom prst="rect">
            <a:avLst/>
          </a:prstGeom>
        </p:spPr>
      </p:pic>
    </p:spTree>
    <p:extLst>
      <p:ext uri="{BB962C8B-B14F-4D97-AF65-F5344CB8AC3E}">
        <p14:creationId xmlns:p14="http://schemas.microsoft.com/office/powerpoint/2010/main" val="285556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3"/>
          <p:cNvSpPr txBox="1">
            <a:spLocks noChangeArrowheads="1"/>
          </p:cNvSpPr>
          <p:nvPr/>
        </p:nvSpPr>
        <p:spPr bwMode="auto">
          <a:xfrm>
            <a:off x="4191000" y="2213709"/>
            <a:ext cx="4268787" cy="3395801"/>
          </a:xfrm>
          <a:prstGeom prst="rect">
            <a:avLst/>
          </a:prstGeom>
          <a:noFill/>
          <a:ln w="9525">
            <a:noFill/>
            <a:miter lim="800000"/>
            <a:headEnd/>
            <a:tailEnd/>
          </a:ln>
        </p:spPr>
        <p:txBody>
          <a:bodyPr>
            <a:spAutoFit/>
          </a:bodyPr>
          <a:lstStyle/>
          <a:p>
            <a:pPr>
              <a:lnSpc>
                <a:spcPts val="2800"/>
              </a:lnSpc>
            </a:pPr>
            <a:r>
              <a:rPr lang="en-US" sz="2000" dirty="0" smtClean="0"/>
              <a:t>[W]hen </a:t>
            </a:r>
            <a:r>
              <a:rPr lang="en-US" sz="2000" dirty="0"/>
              <a:t>one sets oneself zealously to improve any ability, the amount gained is </a:t>
            </a:r>
            <a:r>
              <a:rPr lang="en-US" sz="2000" dirty="0" smtClean="0"/>
              <a:t>astonishing…we </a:t>
            </a:r>
            <a:r>
              <a:rPr lang="en-US" sz="2000" dirty="0"/>
              <a:t>stay far below our own possibilities in almost everything we do…not because proper practice would not improve us further, but because we do not take the training or because we take it with too little zeal</a:t>
            </a:r>
            <a:r>
              <a:rPr lang="en-US" sz="2000" dirty="0" smtClean="0"/>
              <a:t>.”</a:t>
            </a:r>
          </a:p>
          <a:p>
            <a:endParaRPr lang="en-US" sz="800" dirty="0">
              <a:cs typeface="Arial" charset="0"/>
            </a:endParaRPr>
          </a:p>
          <a:p>
            <a:r>
              <a:rPr lang="en-US" sz="2000" dirty="0">
                <a:cs typeface="Arial" charset="0"/>
              </a:rPr>
              <a:t>     </a:t>
            </a:r>
            <a:r>
              <a:rPr lang="en-US" sz="2000" b="1" dirty="0">
                <a:cs typeface="Arial" charset="0"/>
              </a:rPr>
              <a:t>- </a:t>
            </a:r>
            <a:r>
              <a:rPr lang="en-US" sz="2000" b="1" dirty="0" smtClean="0">
                <a:cs typeface="Arial" charset="0"/>
              </a:rPr>
              <a:t>Edward Thorndike (1911)</a:t>
            </a:r>
            <a:endParaRPr lang="en-US" sz="2000" b="1" dirty="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542" y="1905000"/>
            <a:ext cx="2901058" cy="3931920"/>
          </a:xfrm>
          <a:prstGeom prst="rect">
            <a:avLst/>
          </a:prstGeom>
        </p:spPr>
      </p:pic>
      <p:sp>
        <p:nvSpPr>
          <p:cNvPr id="7" name="TextBox 6"/>
          <p:cNvSpPr txBox="1"/>
          <p:nvPr/>
        </p:nvSpPr>
        <p:spPr>
          <a:xfrm>
            <a:off x="4093534" y="2245624"/>
            <a:ext cx="685800" cy="400110"/>
          </a:xfrm>
          <a:prstGeom prst="rect">
            <a:avLst/>
          </a:prstGeom>
          <a:noFill/>
        </p:spPr>
        <p:txBody>
          <a:bodyPr wrap="square" rtlCol="0">
            <a:spAutoFit/>
          </a:bodyPr>
          <a:lstStyle/>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3"/>
          <p:cNvSpPr txBox="1">
            <a:spLocks noChangeArrowheads="1"/>
          </p:cNvSpPr>
          <p:nvPr/>
        </p:nvSpPr>
        <p:spPr bwMode="auto">
          <a:xfrm>
            <a:off x="4191000" y="2036326"/>
            <a:ext cx="4495800" cy="3754874"/>
          </a:xfrm>
          <a:prstGeom prst="rect">
            <a:avLst/>
          </a:prstGeom>
          <a:noFill/>
          <a:ln w="9525">
            <a:noFill/>
            <a:miter lim="800000"/>
            <a:headEnd/>
            <a:tailEnd/>
          </a:ln>
        </p:spPr>
        <p:txBody>
          <a:bodyPr wrap="square">
            <a:spAutoFit/>
          </a:bodyPr>
          <a:lstStyle/>
          <a:p>
            <a:pPr>
              <a:lnSpc>
                <a:spcPts val="2800"/>
              </a:lnSpc>
            </a:pPr>
            <a:r>
              <a:rPr lang="en-US" sz="2000" dirty="0" smtClean="0"/>
              <a:t>Give me a dozen healthy infants, well-formed, and my own specified world to bring them up in and I'll guarantee to take any one at random and train him to become any type of specialist I might select - doctor, lawyer, artist, merchant-chief and, yes, even beggar-man and thief, regardless of his talents, penchants, tendencies, abilities, vocations…</a:t>
            </a:r>
            <a:r>
              <a:rPr lang="en-US" sz="2000" dirty="0" smtClean="0">
                <a:cs typeface="Arial" charset="0"/>
              </a:rPr>
              <a:t>”</a:t>
            </a:r>
            <a:endParaRPr lang="en-US" sz="2000" dirty="0">
              <a:cs typeface="Arial" charset="0"/>
            </a:endParaRPr>
          </a:p>
          <a:p>
            <a:endParaRPr lang="en-US" sz="800" dirty="0">
              <a:cs typeface="Arial" charset="0"/>
            </a:endParaRPr>
          </a:p>
          <a:p>
            <a:r>
              <a:rPr lang="en-US" sz="2000" dirty="0">
                <a:cs typeface="Arial" charset="0"/>
              </a:rPr>
              <a:t>     </a:t>
            </a:r>
            <a:r>
              <a:rPr lang="en-US" sz="2000" b="1" dirty="0">
                <a:cs typeface="Arial" charset="0"/>
              </a:rPr>
              <a:t>- </a:t>
            </a:r>
            <a:r>
              <a:rPr lang="en-US" sz="2000" b="1" dirty="0" smtClean="0">
                <a:cs typeface="Arial" charset="0"/>
              </a:rPr>
              <a:t>John Watson (1930)</a:t>
            </a:r>
            <a:endParaRPr lang="en-US" sz="2000" b="1" dirty="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636"/>
          <a:stretch/>
        </p:blipFill>
        <p:spPr>
          <a:xfrm>
            <a:off x="1143000" y="1905000"/>
            <a:ext cx="2902821" cy="3931920"/>
          </a:xfrm>
          <a:prstGeom prst="rect">
            <a:avLst/>
          </a:prstGeom>
        </p:spPr>
      </p:pic>
      <p:sp>
        <p:nvSpPr>
          <p:cNvPr id="7" name="TextBox 6"/>
          <p:cNvSpPr txBox="1"/>
          <p:nvPr/>
        </p:nvSpPr>
        <p:spPr>
          <a:xfrm>
            <a:off x="4093534" y="2072150"/>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356696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7" name="TextBox 3"/>
          <p:cNvSpPr txBox="1">
            <a:spLocks noChangeArrowheads="1"/>
          </p:cNvSpPr>
          <p:nvPr/>
        </p:nvSpPr>
        <p:spPr bwMode="auto">
          <a:xfrm>
            <a:off x="4189413" y="2786817"/>
            <a:ext cx="4268787" cy="2318583"/>
          </a:xfrm>
          <a:prstGeom prst="rect">
            <a:avLst/>
          </a:prstGeom>
          <a:noFill/>
          <a:ln w="9525">
            <a:noFill/>
            <a:miter lim="800000"/>
            <a:headEnd/>
            <a:tailEnd/>
          </a:ln>
        </p:spPr>
        <p:txBody>
          <a:bodyPr>
            <a:spAutoFit/>
          </a:bodyPr>
          <a:lstStyle/>
          <a:p>
            <a:pPr>
              <a:lnSpc>
                <a:spcPts val="2800"/>
              </a:lnSpc>
            </a:pPr>
            <a:r>
              <a:rPr lang="en-US" sz="2000" dirty="0" smtClean="0"/>
              <a:t>[P]</a:t>
            </a:r>
            <a:r>
              <a:rPr lang="en-US" sz="2000" dirty="0" err="1" smtClean="0"/>
              <a:t>racticing</a:t>
            </a:r>
            <a:r>
              <a:rPr lang="en-US" sz="2000" dirty="0" smtClean="0"/>
              <a:t> </a:t>
            </a:r>
            <a:r>
              <a:rPr lang="en-US" sz="2000" dirty="0"/>
              <a:t>more intensively than others…is probably the most reasonable explanation we have today not only for success in any line, but even for </a:t>
            </a:r>
            <a:r>
              <a:rPr lang="en-US" sz="2000" dirty="0" smtClean="0"/>
              <a:t>genius.”</a:t>
            </a:r>
            <a:endParaRPr lang="en-US" sz="2000" dirty="0" smtClean="0">
              <a:cs typeface="Arial" charset="0"/>
            </a:endParaRPr>
          </a:p>
          <a:p>
            <a:endParaRPr lang="en-US" sz="800" dirty="0" smtClean="0">
              <a:cs typeface="Arial" charset="0"/>
            </a:endParaRPr>
          </a:p>
          <a:p>
            <a:r>
              <a:rPr lang="en-US" sz="2000" dirty="0" smtClean="0">
                <a:cs typeface="Arial" charset="0"/>
              </a:rPr>
              <a:t>     </a:t>
            </a:r>
            <a:r>
              <a:rPr lang="en-US" sz="2000" b="1" dirty="0">
                <a:cs typeface="Arial" charset="0"/>
              </a:rPr>
              <a:t>- John Watson (1930)</a:t>
            </a:r>
          </a:p>
        </p:txBody>
      </p:sp>
      <p:sp>
        <p:nvSpPr>
          <p:cNvPr id="6" name="TextBox 5"/>
          <p:cNvSpPr txBox="1"/>
          <p:nvPr/>
        </p:nvSpPr>
        <p:spPr>
          <a:xfrm>
            <a:off x="4093534" y="2819400"/>
            <a:ext cx="685800" cy="400110"/>
          </a:xfrm>
          <a:prstGeom prst="rect">
            <a:avLst/>
          </a:prstGeom>
          <a:noFill/>
        </p:spPr>
        <p:txBody>
          <a:bodyPr wrap="square" rtlCol="0">
            <a:spAutoFit/>
          </a:bodyPr>
          <a:lstStyle/>
          <a:p>
            <a:r>
              <a:rPr lang="en-US" sz="2000" dirty="0" smtClean="0"/>
              <a:t>“</a:t>
            </a:r>
            <a:endParaRPr lang="en-US" sz="2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636"/>
          <a:stretch/>
        </p:blipFill>
        <p:spPr>
          <a:xfrm>
            <a:off x="1143000" y="1905000"/>
            <a:ext cx="2902821" cy="3931920"/>
          </a:xfrm>
          <a:prstGeom prst="rect">
            <a:avLst/>
          </a:prstGeom>
        </p:spPr>
      </p:pic>
    </p:spTree>
    <p:extLst>
      <p:ext uri="{BB962C8B-B14F-4D97-AF65-F5344CB8AC3E}">
        <p14:creationId xmlns:p14="http://schemas.microsoft.com/office/powerpoint/2010/main" val="74065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952499" y="5725633"/>
            <a:ext cx="3009901" cy="307777"/>
          </a:xfrm>
          <a:prstGeom prst="rect">
            <a:avLst/>
          </a:prstGeom>
          <a:noFill/>
        </p:spPr>
        <p:txBody>
          <a:bodyPr wrap="square" rtlCol="0">
            <a:spAutoFit/>
          </a:bodyPr>
          <a:lstStyle/>
          <a:p>
            <a:pPr algn="ctr"/>
            <a:r>
              <a:rPr lang="en-US" sz="1400" i="1" dirty="0" smtClean="0"/>
              <a:t>K. Anders Ericsson, Florida State U.</a:t>
            </a:r>
            <a:endParaRPr lang="en-US" sz="1400" i="1" dirty="0"/>
          </a:p>
        </p:txBody>
      </p:sp>
      <p:sp>
        <p:nvSpPr>
          <p:cNvPr id="10" name="TextBox 3"/>
          <p:cNvSpPr txBox="1">
            <a:spLocks noChangeArrowheads="1"/>
          </p:cNvSpPr>
          <p:nvPr/>
        </p:nvSpPr>
        <p:spPr bwMode="auto">
          <a:xfrm>
            <a:off x="4189413" y="3012439"/>
            <a:ext cx="4268787" cy="1754326"/>
          </a:xfrm>
          <a:prstGeom prst="rect">
            <a:avLst/>
          </a:prstGeom>
          <a:noFill/>
          <a:ln w="9525">
            <a:noFill/>
            <a:miter lim="800000"/>
            <a:headEnd/>
            <a:tailEnd/>
          </a:ln>
        </p:spPr>
        <p:txBody>
          <a:bodyPr>
            <a:spAutoFit/>
          </a:bodyPr>
          <a:lstStyle/>
          <a:p>
            <a:r>
              <a:rPr lang="en-US" sz="2000" dirty="0" smtClean="0"/>
              <a:t>individual </a:t>
            </a:r>
            <a:r>
              <a:rPr lang="en-US" sz="2000" dirty="0"/>
              <a:t>differences in ultimate performance can largely be accounted for by differential amounts of past and current levels of practice</a:t>
            </a:r>
            <a:r>
              <a:rPr lang="en-US" sz="2000" dirty="0" smtClean="0"/>
              <a:t>.”</a:t>
            </a:r>
            <a:endParaRPr lang="en-US" sz="2000" dirty="0">
              <a:cs typeface="Arial" charset="0"/>
            </a:endParaRPr>
          </a:p>
          <a:p>
            <a:endParaRPr lang="en-US" sz="800" dirty="0">
              <a:cs typeface="Arial" charset="0"/>
            </a:endParaRPr>
          </a:p>
          <a:p>
            <a:r>
              <a:rPr lang="en-US" sz="2000" b="1" dirty="0">
                <a:cs typeface="Arial" charset="0"/>
              </a:rPr>
              <a:t>     - Ericsson et al. (1993)</a:t>
            </a:r>
            <a:endParaRPr lang="en-US" sz="2000" b="1" i="1" dirty="0">
              <a:cs typeface="Arial"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277" r="5557"/>
          <a:stretch/>
        </p:blipFill>
        <p:spPr>
          <a:xfrm>
            <a:off x="990600" y="2054422"/>
            <a:ext cx="2971800" cy="3657600"/>
          </a:xfrm>
          <a:prstGeom prst="rect">
            <a:avLst/>
          </a:prstGeom>
        </p:spPr>
      </p:pic>
      <p:sp>
        <p:nvSpPr>
          <p:cNvPr id="7" name="TextBox 6"/>
          <p:cNvSpPr txBox="1"/>
          <p:nvPr/>
        </p:nvSpPr>
        <p:spPr>
          <a:xfrm>
            <a:off x="4082901" y="3016101"/>
            <a:ext cx="685800" cy="400110"/>
          </a:xfrm>
          <a:prstGeom prst="rect">
            <a:avLst/>
          </a:prstGeom>
          <a:noFill/>
        </p:spPr>
        <p:txBody>
          <a:bodyPr wrap="square" rtlCol="0">
            <a:spAutoFit/>
          </a:bodyPr>
          <a:lstStyle/>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3" name="TextBox 12"/>
          <p:cNvSpPr txBox="1"/>
          <p:nvPr/>
        </p:nvSpPr>
        <p:spPr>
          <a:xfrm>
            <a:off x="3854301" y="1916370"/>
            <a:ext cx="685800" cy="400110"/>
          </a:xfrm>
          <a:prstGeom prst="rect">
            <a:avLst/>
          </a:prstGeom>
          <a:noFill/>
        </p:spPr>
        <p:txBody>
          <a:bodyPr wrap="square" rtlCol="0">
            <a:spAutoFit/>
          </a:bodyPr>
          <a:lstStyle/>
          <a:p>
            <a:r>
              <a:rPr lang="en-US" sz="2000" dirty="0" smtClean="0"/>
              <a:t>“</a:t>
            </a:r>
            <a:endParaRPr lang="en-US" sz="2000" dirty="0"/>
          </a:p>
        </p:txBody>
      </p:sp>
      <p:sp>
        <p:nvSpPr>
          <p:cNvPr id="2" name="Rectangle 1"/>
          <p:cNvSpPr/>
          <p:nvPr/>
        </p:nvSpPr>
        <p:spPr>
          <a:xfrm>
            <a:off x="3962400" y="4508718"/>
            <a:ext cx="4572000" cy="1754326"/>
          </a:xfrm>
          <a:prstGeom prst="rect">
            <a:avLst/>
          </a:prstGeom>
        </p:spPr>
        <p:txBody>
          <a:bodyPr>
            <a:spAutoFit/>
          </a:bodyPr>
          <a:lstStyle/>
          <a:p>
            <a:r>
              <a:rPr lang="en-US" sz="2000" dirty="0" smtClean="0">
                <a:latin typeface="+mj-lt"/>
              </a:rPr>
              <a:t>[Deliberate practice] activities can be designed by external agents, such as teachers or trainers, or by the performers themselves.”</a:t>
            </a:r>
            <a:endParaRPr lang="en-US" sz="800" dirty="0" smtClean="0">
              <a:latin typeface="+mj-lt"/>
            </a:endParaRPr>
          </a:p>
          <a:p>
            <a:endParaRPr lang="en-US" sz="800" dirty="0" smtClean="0">
              <a:latin typeface="+mj-lt"/>
            </a:endParaRPr>
          </a:p>
          <a:p>
            <a:r>
              <a:rPr lang="en-US" sz="2000" b="1" dirty="0">
                <a:latin typeface="+mj-lt"/>
                <a:sym typeface="Symbol" panose="05050102010706020507" pitchFamily="18" charset="2"/>
              </a:rPr>
              <a:t> </a:t>
            </a:r>
            <a:r>
              <a:rPr lang="en-US" sz="2000" b="1" dirty="0" smtClean="0">
                <a:latin typeface="+mj-lt"/>
                <a:sym typeface="Symbol" panose="05050102010706020507" pitchFamily="18" charset="2"/>
              </a:rPr>
              <a:t>    </a:t>
            </a:r>
            <a:r>
              <a:rPr lang="en-US" sz="2000" b="1" dirty="0" smtClean="0">
                <a:sym typeface="Symbol" panose="05050102010706020507" pitchFamily="18" charset="2"/>
              </a:rPr>
              <a:t>-</a:t>
            </a:r>
            <a:r>
              <a:rPr lang="en-US" sz="2000" b="1" dirty="0" smtClean="0">
                <a:latin typeface="+mj-lt"/>
              </a:rPr>
              <a:t> Keith &amp; Ericsson (2007)</a:t>
            </a:r>
            <a:endParaRPr lang="en-US" sz="2000" b="1" dirty="0">
              <a:latin typeface="+mj-lt"/>
            </a:endParaRPr>
          </a:p>
        </p:txBody>
      </p:sp>
      <p:sp>
        <p:nvSpPr>
          <p:cNvPr id="12" name="TextBox 11"/>
          <p:cNvSpPr txBox="1"/>
          <p:nvPr/>
        </p:nvSpPr>
        <p:spPr>
          <a:xfrm>
            <a:off x="3851910" y="4499550"/>
            <a:ext cx="685800" cy="400110"/>
          </a:xfrm>
          <a:prstGeom prst="rect">
            <a:avLst/>
          </a:prstGeom>
          <a:noFill/>
        </p:spPr>
        <p:txBody>
          <a:bodyPr wrap="square" rtlCol="0">
            <a:spAutoFit/>
          </a:bodyPr>
          <a:lstStyle/>
          <a:p>
            <a:r>
              <a:rPr lang="en-US" sz="2000" dirty="0" smtClean="0"/>
              <a:t>“</a:t>
            </a:r>
            <a:endParaRPr lang="en-US" sz="2000" dirty="0"/>
          </a:p>
        </p:txBody>
      </p:sp>
      <p:sp>
        <p:nvSpPr>
          <p:cNvPr id="10" name="Rectangle 9"/>
          <p:cNvSpPr/>
          <p:nvPr/>
        </p:nvSpPr>
        <p:spPr>
          <a:xfrm>
            <a:off x="3512820" y="1883182"/>
            <a:ext cx="5486400" cy="2357568"/>
          </a:xfrm>
          <a:prstGeom prst="rect">
            <a:avLst/>
          </a:prstGeom>
        </p:spPr>
        <p:txBody>
          <a:bodyPr wrap="square">
            <a:spAutoFit/>
          </a:bodyPr>
          <a:lstStyle/>
          <a:p>
            <a:pPr marL="457200" marR="0">
              <a:lnSpc>
                <a:spcPct val="115000"/>
              </a:lnSpc>
              <a:spcBef>
                <a:spcPts val="0"/>
              </a:spcBef>
              <a:spcAft>
                <a:spcPts val="0"/>
              </a:spcAft>
            </a:pPr>
            <a:r>
              <a:rPr lang="en-US" sz="2000" dirty="0" smtClean="0">
                <a:latin typeface="+mj-lt"/>
                <a:ea typeface="Calibri" panose="020F0502020204030204" pitchFamily="34" charset="0"/>
                <a:cs typeface="Times New Roman" panose="02020603050405020304" pitchFamily="18" charset="0"/>
              </a:rPr>
              <a:t>Ericsson </a:t>
            </a:r>
            <a:r>
              <a:rPr lang="en-US" sz="2000" dirty="0">
                <a:latin typeface="+mj-lt"/>
                <a:ea typeface="Calibri" panose="020F0502020204030204" pitchFamily="34" charset="0"/>
                <a:cs typeface="Times New Roman" panose="02020603050405020304" pitchFamily="18" charset="0"/>
              </a:rPr>
              <a:t>et al.</a:t>
            </a:r>
            <a:r>
              <a:rPr lang="en-US" sz="2000" i="1" dirty="0">
                <a:latin typeface="+mj-lt"/>
                <a:ea typeface="Calibri" panose="020F0502020204030204" pitchFamily="34" charset="0"/>
                <a:cs typeface="Times New Roman" panose="02020603050405020304" pitchFamily="18" charset="0"/>
              </a:rPr>
              <a:t> </a:t>
            </a:r>
            <a:r>
              <a:rPr lang="en-US" sz="2000" dirty="0">
                <a:latin typeface="+mj-lt"/>
                <a:ea typeface="Calibri" panose="020F0502020204030204" pitchFamily="34" charset="0"/>
                <a:cs typeface="Times New Roman" panose="02020603050405020304" pitchFamily="18" charset="0"/>
              </a:rPr>
              <a:t>(</a:t>
            </a:r>
            <a:r>
              <a:rPr lang="en-US" sz="2000" dirty="0" smtClean="0">
                <a:latin typeface="+mj-lt"/>
                <a:ea typeface="Calibri" panose="020F0502020204030204" pitchFamily="34" charset="0"/>
                <a:cs typeface="Times New Roman" panose="02020603050405020304" pitchFamily="18" charset="0"/>
              </a:rPr>
              <a:t>1993) </a:t>
            </a:r>
            <a:r>
              <a:rPr lang="en-US" sz="2000" dirty="0">
                <a:latin typeface="+mj-lt"/>
                <a:ea typeface="Calibri" panose="020F0502020204030204" pitchFamily="34" charset="0"/>
                <a:cs typeface="Times New Roman" panose="02020603050405020304" pitchFamily="18" charset="0"/>
              </a:rPr>
              <a:t>proposed the term deliberate practice to refer to those training activities that were designed solely for the purpose of improving individuals' performance by a teacher or the performers themselves</a:t>
            </a:r>
            <a:r>
              <a:rPr lang="en-US" sz="2000" dirty="0" smtClean="0">
                <a:latin typeface="+mj-lt"/>
                <a:ea typeface="Calibri" panose="020F0502020204030204" pitchFamily="34" charset="0"/>
                <a:cs typeface="Times New Roman" panose="02020603050405020304" pitchFamily="18" charset="0"/>
              </a:rPr>
              <a:t>.”</a:t>
            </a:r>
            <a:endParaRPr lang="en-US" sz="800" dirty="0" smtClean="0">
              <a:latin typeface="+mj-lt"/>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800" dirty="0" smtClean="0">
              <a:latin typeface="+mj-lt"/>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latin typeface="+mj-lt"/>
                <a:cs typeface="Times New Roman" panose="02020603050405020304" pitchFamily="18" charset="0"/>
                <a:sym typeface="Symbol" panose="05050102010706020507" pitchFamily="18" charset="2"/>
              </a:rPr>
              <a:t> </a:t>
            </a:r>
            <a:r>
              <a:rPr lang="en-US" sz="2000" dirty="0" smtClean="0">
                <a:latin typeface="+mj-lt"/>
                <a:cs typeface="Times New Roman" panose="02020603050405020304" pitchFamily="18" charset="0"/>
                <a:sym typeface="Symbol" panose="05050102010706020507" pitchFamily="18" charset="2"/>
              </a:rPr>
              <a:t>    </a:t>
            </a:r>
            <a:r>
              <a:rPr lang="en-US" sz="2000" b="1" dirty="0" smtClean="0">
                <a:sym typeface="Symbol" panose="05050102010706020507" pitchFamily="18" charset="2"/>
              </a:rPr>
              <a:t>-</a:t>
            </a:r>
            <a:r>
              <a:rPr lang="en-US" sz="2000" b="1" dirty="0" smtClean="0">
                <a:effectLst/>
                <a:latin typeface="+mj-lt"/>
                <a:ea typeface="Calibri" panose="020F0502020204030204" pitchFamily="34" charset="0"/>
                <a:cs typeface="Times New Roman" panose="02020603050405020304" pitchFamily="18" charset="0"/>
              </a:rPr>
              <a:t> Ericsson (1998)</a:t>
            </a:r>
            <a:endParaRPr lang="en-US" sz="2000" b="1" dirty="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57200" y="1916370"/>
            <a:ext cx="3130722" cy="4210050"/>
          </a:xfrm>
          <a:prstGeom prst="rect">
            <a:avLst/>
          </a:prstGeom>
        </p:spPr>
      </p:pic>
    </p:spTree>
    <p:extLst>
      <p:ext uri="{BB962C8B-B14F-4D97-AF65-F5344CB8AC3E}">
        <p14:creationId xmlns:p14="http://schemas.microsoft.com/office/powerpoint/2010/main" val="2113040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3" name="TextBox 12"/>
          <p:cNvSpPr txBox="1"/>
          <p:nvPr/>
        </p:nvSpPr>
        <p:spPr>
          <a:xfrm>
            <a:off x="3854301" y="1916370"/>
            <a:ext cx="685800" cy="400110"/>
          </a:xfrm>
          <a:prstGeom prst="rect">
            <a:avLst/>
          </a:prstGeom>
          <a:noFill/>
        </p:spPr>
        <p:txBody>
          <a:bodyPr wrap="square" rtlCol="0">
            <a:spAutoFit/>
          </a:bodyPr>
          <a:lstStyle/>
          <a:p>
            <a:r>
              <a:rPr lang="en-US" sz="2000" dirty="0" smtClean="0"/>
              <a:t>“</a:t>
            </a:r>
            <a:endParaRPr lang="en-US" sz="2000" dirty="0"/>
          </a:p>
        </p:txBody>
      </p:sp>
      <p:sp>
        <p:nvSpPr>
          <p:cNvPr id="2" name="Rectangle 1"/>
          <p:cNvSpPr/>
          <p:nvPr/>
        </p:nvSpPr>
        <p:spPr>
          <a:xfrm>
            <a:off x="3962400" y="4508718"/>
            <a:ext cx="4572000" cy="1754326"/>
          </a:xfrm>
          <a:prstGeom prst="rect">
            <a:avLst/>
          </a:prstGeom>
        </p:spPr>
        <p:txBody>
          <a:bodyPr>
            <a:spAutoFit/>
          </a:bodyPr>
          <a:lstStyle/>
          <a:p>
            <a:r>
              <a:rPr lang="en-US" sz="2000" dirty="0" smtClean="0">
                <a:latin typeface="+mj-lt"/>
              </a:rPr>
              <a:t>[Deliberate practice] activities can be designed by external agents, such as teachers or trainers, or by the performers themselves.”</a:t>
            </a:r>
            <a:endParaRPr lang="en-US" sz="800" dirty="0" smtClean="0">
              <a:latin typeface="+mj-lt"/>
            </a:endParaRPr>
          </a:p>
          <a:p>
            <a:endParaRPr lang="en-US" sz="800" dirty="0" smtClean="0">
              <a:latin typeface="+mj-lt"/>
            </a:endParaRPr>
          </a:p>
          <a:p>
            <a:r>
              <a:rPr lang="en-US" sz="2000" b="1" dirty="0">
                <a:latin typeface="+mj-lt"/>
                <a:sym typeface="Symbol" panose="05050102010706020507" pitchFamily="18" charset="2"/>
              </a:rPr>
              <a:t> </a:t>
            </a:r>
            <a:r>
              <a:rPr lang="en-US" sz="2000" b="1" dirty="0" smtClean="0">
                <a:latin typeface="+mj-lt"/>
                <a:sym typeface="Symbol" panose="05050102010706020507" pitchFamily="18" charset="2"/>
              </a:rPr>
              <a:t>    </a:t>
            </a:r>
            <a:r>
              <a:rPr lang="en-US" sz="2000" b="1" dirty="0" smtClean="0">
                <a:sym typeface="Symbol" panose="05050102010706020507" pitchFamily="18" charset="2"/>
              </a:rPr>
              <a:t>-</a:t>
            </a:r>
            <a:r>
              <a:rPr lang="en-US" sz="2000" b="1" dirty="0" smtClean="0">
                <a:ea typeface="Calibri" panose="020F0502020204030204" pitchFamily="34" charset="0"/>
                <a:cs typeface="Times New Roman" panose="02020603050405020304" pitchFamily="18" charset="0"/>
              </a:rPr>
              <a:t> </a:t>
            </a:r>
            <a:r>
              <a:rPr lang="en-US" sz="2000" b="1" dirty="0" smtClean="0">
                <a:latin typeface="+mj-lt"/>
              </a:rPr>
              <a:t>Keith &amp; Ericsson (2007)</a:t>
            </a:r>
            <a:endParaRPr lang="en-US" sz="2000" b="1" dirty="0">
              <a:latin typeface="+mj-lt"/>
            </a:endParaRPr>
          </a:p>
        </p:txBody>
      </p:sp>
      <p:sp>
        <p:nvSpPr>
          <p:cNvPr id="12" name="TextBox 11"/>
          <p:cNvSpPr txBox="1"/>
          <p:nvPr/>
        </p:nvSpPr>
        <p:spPr>
          <a:xfrm>
            <a:off x="3851910" y="4499550"/>
            <a:ext cx="685800" cy="400110"/>
          </a:xfrm>
          <a:prstGeom prst="rect">
            <a:avLst/>
          </a:prstGeom>
          <a:noFill/>
        </p:spPr>
        <p:txBody>
          <a:bodyPr wrap="square" rtlCol="0">
            <a:spAutoFit/>
          </a:bodyPr>
          <a:lstStyle/>
          <a:p>
            <a:r>
              <a:rPr lang="en-US" sz="2000" dirty="0" smtClean="0"/>
              <a:t>“</a:t>
            </a:r>
            <a:endParaRPr lang="en-US" sz="2000" dirty="0"/>
          </a:p>
        </p:txBody>
      </p:sp>
      <p:sp>
        <p:nvSpPr>
          <p:cNvPr id="10" name="Rectangle 9"/>
          <p:cNvSpPr/>
          <p:nvPr/>
        </p:nvSpPr>
        <p:spPr>
          <a:xfrm>
            <a:off x="3512820" y="1883182"/>
            <a:ext cx="5486400" cy="2357568"/>
          </a:xfrm>
          <a:prstGeom prst="rect">
            <a:avLst/>
          </a:prstGeom>
        </p:spPr>
        <p:txBody>
          <a:bodyPr wrap="square">
            <a:spAutoFit/>
          </a:bodyPr>
          <a:lstStyle/>
          <a:p>
            <a:pPr marL="457200" marR="0">
              <a:lnSpc>
                <a:spcPct val="115000"/>
              </a:lnSpc>
              <a:spcBef>
                <a:spcPts val="0"/>
              </a:spcBef>
              <a:spcAft>
                <a:spcPts val="0"/>
              </a:spcAft>
            </a:pPr>
            <a:r>
              <a:rPr lang="en-US" sz="2000" dirty="0" smtClean="0">
                <a:latin typeface="+mj-lt"/>
                <a:ea typeface="Calibri" panose="020F0502020204030204" pitchFamily="34" charset="0"/>
                <a:cs typeface="Times New Roman" panose="02020603050405020304" pitchFamily="18" charset="0"/>
              </a:rPr>
              <a:t>Ericsson </a:t>
            </a:r>
            <a:r>
              <a:rPr lang="en-US" sz="2000" dirty="0">
                <a:latin typeface="+mj-lt"/>
                <a:ea typeface="Calibri" panose="020F0502020204030204" pitchFamily="34" charset="0"/>
                <a:cs typeface="Times New Roman" panose="02020603050405020304" pitchFamily="18" charset="0"/>
              </a:rPr>
              <a:t>et al.</a:t>
            </a:r>
            <a:r>
              <a:rPr lang="en-US" sz="2000" i="1" dirty="0">
                <a:latin typeface="+mj-lt"/>
                <a:ea typeface="Calibri" panose="020F0502020204030204" pitchFamily="34" charset="0"/>
                <a:cs typeface="Times New Roman" panose="02020603050405020304" pitchFamily="18" charset="0"/>
              </a:rPr>
              <a:t> </a:t>
            </a:r>
            <a:r>
              <a:rPr lang="en-US" sz="2000" dirty="0">
                <a:latin typeface="+mj-lt"/>
                <a:ea typeface="Calibri" panose="020F0502020204030204" pitchFamily="34" charset="0"/>
                <a:cs typeface="Times New Roman" panose="02020603050405020304" pitchFamily="18" charset="0"/>
              </a:rPr>
              <a:t>(</a:t>
            </a:r>
            <a:r>
              <a:rPr lang="en-US" sz="2000" dirty="0" smtClean="0">
                <a:latin typeface="+mj-lt"/>
                <a:ea typeface="Calibri" panose="020F0502020204030204" pitchFamily="34" charset="0"/>
                <a:cs typeface="Times New Roman" panose="02020603050405020304" pitchFamily="18" charset="0"/>
              </a:rPr>
              <a:t>1993) </a:t>
            </a:r>
            <a:r>
              <a:rPr lang="en-US" sz="2000" dirty="0">
                <a:latin typeface="+mj-lt"/>
                <a:ea typeface="Calibri" panose="020F0502020204030204" pitchFamily="34" charset="0"/>
                <a:cs typeface="Times New Roman" panose="02020603050405020304" pitchFamily="18" charset="0"/>
              </a:rPr>
              <a:t>proposed the term deliberate practice to refer to those training activities that were designed solely for the purpose of improving individuals' performance by a teacher or the performers themselves</a:t>
            </a:r>
            <a:r>
              <a:rPr lang="en-US" sz="2000" dirty="0" smtClean="0">
                <a:latin typeface="+mj-lt"/>
                <a:ea typeface="Calibri" panose="020F0502020204030204" pitchFamily="34" charset="0"/>
                <a:cs typeface="Times New Roman" panose="02020603050405020304" pitchFamily="18" charset="0"/>
              </a:rPr>
              <a:t>.”</a:t>
            </a:r>
            <a:endParaRPr lang="en-US" sz="800" dirty="0" smtClean="0">
              <a:latin typeface="+mj-lt"/>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800" dirty="0" smtClean="0">
              <a:latin typeface="+mj-lt"/>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latin typeface="+mj-lt"/>
                <a:cs typeface="Times New Roman" panose="02020603050405020304" pitchFamily="18" charset="0"/>
                <a:sym typeface="Symbol" panose="05050102010706020507" pitchFamily="18" charset="2"/>
              </a:rPr>
              <a:t> </a:t>
            </a:r>
            <a:r>
              <a:rPr lang="en-US" sz="2000" dirty="0" smtClean="0">
                <a:latin typeface="+mj-lt"/>
                <a:cs typeface="Times New Roman" panose="02020603050405020304" pitchFamily="18" charset="0"/>
                <a:sym typeface="Symbol" panose="05050102010706020507" pitchFamily="18" charset="2"/>
              </a:rPr>
              <a:t>    </a:t>
            </a:r>
            <a:r>
              <a:rPr lang="en-US" sz="2000" b="1" dirty="0" smtClean="0">
                <a:sym typeface="Symbol" panose="05050102010706020507" pitchFamily="18" charset="2"/>
              </a:rPr>
              <a:t>-</a:t>
            </a:r>
            <a:r>
              <a:rPr lang="en-US" sz="2000" b="1" dirty="0" smtClean="0">
                <a:ea typeface="Calibri" panose="020F0502020204030204" pitchFamily="34" charset="0"/>
                <a:cs typeface="Times New Roman" panose="02020603050405020304" pitchFamily="18" charset="0"/>
              </a:rPr>
              <a:t> </a:t>
            </a:r>
            <a:r>
              <a:rPr lang="en-US" sz="2000" b="1" dirty="0" smtClean="0">
                <a:effectLst/>
                <a:latin typeface="+mj-lt"/>
                <a:ea typeface="Calibri" panose="020F0502020204030204" pitchFamily="34" charset="0"/>
                <a:cs typeface="Times New Roman" panose="02020603050405020304" pitchFamily="18" charset="0"/>
              </a:rPr>
              <a:t>Ericsson (1998)</a:t>
            </a:r>
            <a:endParaRPr lang="en-US" sz="2000" b="1" dirty="0">
              <a:effectLst/>
              <a:latin typeface="+mj-lt"/>
              <a:ea typeface="Calibri" panose="020F0502020204030204" pitchFamily="34" charset="0"/>
              <a:cs typeface="Times New Roman" panose="02020603050405020304" pitchFamily="18" charset="0"/>
            </a:endParaRPr>
          </a:p>
        </p:txBody>
      </p:sp>
      <p:pic>
        <p:nvPicPr>
          <p:cNvPr id="16" name="Picture 15"/>
          <p:cNvPicPr>
            <a:picLocks/>
          </p:cNvPicPr>
          <p:nvPr/>
        </p:nvPicPr>
        <p:blipFill rotWithShape="1">
          <a:blip r:embed="rId3">
            <a:extLst>
              <a:ext uri="{28A0092B-C50C-407E-A947-70E740481C1C}">
                <a14:useLocalDpi xmlns:a14="http://schemas.microsoft.com/office/drawing/2010/main" val="0"/>
              </a:ext>
            </a:extLst>
          </a:blip>
          <a:srcRect l="41250"/>
          <a:stretch/>
        </p:blipFill>
        <p:spPr>
          <a:xfrm>
            <a:off x="468294" y="1920180"/>
            <a:ext cx="3127248" cy="4206240"/>
          </a:xfrm>
          <a:prstGeom prst="rect">
            <a:avLst/>
          </a:prstGeom>
        </p:spPr>
      </p:pic>
    </p:spTree>
    <p:extLst>
      <p:ext uri="{BB962C8B-B14F-4D97-AF65-F5344CB8AC3E}">
        <p14:creationId xmlns:p14="http://schemas.microsoft.com/office/powerpoint/2010/main" val="207617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0799"/>
            <a:ext cx="3543300" cy="26102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83" y="2590799"/>
            <a:ext cx="3996917" cy="2610231"/>
          </a:xfrm>
          <a:prstGeom prst="rect">
            <a:avLst/>
          </a:prstGeom>
        </p:spPr>
      </p:pic>
    </p:spTree>
    <p:extLst>
      <p:ext uri="{BB962C8B-B14F-4D97-AF65-F5344CB8AC3E}">
        <p14:creationId xmlns:p14="http://schemas.microsoft.com/office/powerpoint/2010/main" val="184356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81464"/>
            <a:ext cx="2704387" cy="202996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8075"/>
          <a:stretch/>
        </p:blipFill>
        <p:spPr>
          <a:xfrm>
            <a:off x="6498623" y="3671621"/>
            <a:ext cx="1883377" cy="233517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5902" r="11756"/>
          <a:stretch/>
        </p:blipFill>
        <p:spPr>
          <a:xfrm>
            <a:off x="457200" y="4294632"/>
            <a:ext cx="2209800" cy="17182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1981200"/>
            <a:ext cx="2819400" cy="203131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1" r="2268"/>
          <a:stretch/>
        </p:blipFill>
        <p:spPr>
          <a:xfrm>
            <a:off x="2964910" y="4297747"/>
            <a:ext cx="3283490" cy="1717176"/>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r="25291" b="13931"/>
          <a:stretch/>
        </p:blipFill>
        <p:spPr>
          <a:xfrm>
            <a:off x="6498623" y="1981200"/>
            <a:ext cx="1883377" cy="144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732" y="1860586"/>
            <a:ext cx="6629400" cy="3321014"/>
          </a:xfrm>
          <a:prstGeom prst="rect">
            <a:avLst/>
          </a:prstGeom>
        </p:spPr>
      </p:pic>
      <p:sp>
        <p:nvSpPr>
          <p:cNvPr id="6" name="TextBox 5"/>
          <p:cNvSpPr txBox="1"/>
          <p:nvPr/>
        </p:nvSpPr>
        <p:spPr>
          <a:xfrm>
            <a:off x="76200" y="5638800"/>
            <a:ext cx="8915400" cy="584775"/>
          </a:xfrm>
          <a:prstGeom prst="rect">
            <a:avLst/>
          </a:prstGeom>
          <a:noFill/>
        </p:spPr>
        <p:txBody>
          <a:bodyPr wrap="square" rtlCol="0">
            <a:spAutoFit/>
          </a:bodyPr>
          <a:lstStyle/>
          <a:p>
            <a:pPr algn="ctr"/>
            <a:r>
              <a:rPr lang="en-US" sz="3200" dirty="0" smtClean="0"/>
              <a:t>What is deliberate practice in art?</a:t>
            </a:r>
            <a:endParaRPr lang="en-US" sz="3200" dirty="0"/>
          </a:p>
        </p:txBody>
      </p:sp>
    </p:spTree>
    <p:extLst>
      <p:ext uri="{BB962C8B-B14F-4D97-AF65-F5344CB8AC3E}">
        <p14:creationId xmlns:p14="http://schemas.microsoft.com/office/powerpoint/2010/main" val="1517796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8" name="TextBox 5"/>
          <p:cNvSpPr txBox="1">
            <a:spLocks noChangeArrowheads="1"/>
          </p:cNvSpPr>
          <p:nvPr/>
        </p:nvSpPr>
        <p:spPr bwMode="auto">
          <a:xfrm>
            <a:off x="662150" y="2438400"/>
            <a:ext cx="7794625" cy="2677656"/>
          </a:xfrm>
          <a:prstGeom prst="rect">
            <a:avLst/>
          </a:prstGeom>
          <a:noFill/>
          <a:ln w="9525">
            <a:noFill/>
            <a:miter lim="800000"/>
            <a:headEnd/>
            <a:tailEnd/>
          </a:ln>
        </p:spPr>
        <p:txBody>
          <a:bodyPr wrap="square">
            <a:spAutoFit/>
          </a:bodyPr>
          <a:lstStyle/>
          <a:p>
            <a:r>
              <a:rPr lang="en-US" sz="2000" dirty="0" smtClean="0"/>
              <a:t>This article argues that it is possible to account for the development of elite performance among healthy children without recourse to unique talent (genetic endowment) — excepting the innate determinants of body size. This account based on the expert-performance approach shows that the distinctive characteristics of elite performers are adaptations to extended and intense practice activities that selectively activate dormant genes that all healthy children's DNA contain.”</a:t>
            </a:r>
            <a:endParaRPr lang="en-US" sz="800" b="1" dirty="0" smtClean="0">
              <a:cs typeface="Arial" charset="0"/>
            </a:endParaRPr>
          </a:p>
          <a:p>
            <a:endParaRPr lang="en-US" sz="800" b="1" i="1" dirty="0" smtClean="0">
              <a:cs typeface="Arial" charset="0"/>
            </a:endParaRPr>
          </a:p>
          <a:p>
            <a:r>
              <a:rPr lang="en-US" sz="2000" b="1" i="1" dirty="0">
                <a:cs typeface="Arial" charset="0"/>
                <a:sym typeface="Symbol" panose="05050102010706020507" pitchFamily="18" charset="2"/>
              </a:rPr>
              <a:t> </a:t>
            </a:r>
            <a:r>
              <a:rPr lang="en-US" sz="2000" b="1" i="1" dirty="0" smtClean="0">
                <a:cs typeface="Arial" charset="0"/>
                <a:sym typeface="Symbol" panose="05050102010706020507" pitchFamily="18" charset="2"/>
              </a:rPr>
              <a:t>    </a:t>
            </a:r>
            <a:r>
              <a:rPr lang="en-US" sz="2000" b="1" dirty="0" smtClean="0">
                <a:sym typeface="Symbol" panose="05050102010706020507" pitchFamily="18" charset="2"/>
              </a:rPr>
              <a:t>-</a:t>
            </a:r>
            <a:r>
              <a:rPr lang="en-US" sz="2000" b="1" i="1" dirty="0" smtClean="0">
                <a:cs typeface="Arial" charset="0"/>
              </a:rPr>
              <a:t> </a:t>
            </a:r>
            <a:r>
              <a:rPr lang="en-US" sz="2000" b="1" dirty="0" smtClean="0">
                <a:cs typeface="Arial" charset="0"/>
              </a:rPr>
              <a:t>Ericsson (2007), </a:t>
            </a:r>
            <a:r>
              <a:rPr lang="en-US" sz="2000" b="1" i="1" dirty="0" smtClean="0">
                <a:cs typeface="Arial" charset="0"/>
              </a:rPr>
              <a:t>International Journal of Sport Psychology</a:t>
            </a:r>
          </a:p>
        </p:txBody>
      </p:sp>
      <p:sp>
        <p:nvSpPr>
          <p:cNvPr id="5" name="TextBox 4"/>
          <p:cNvSpPr txBox="1"/>
          <p:nvPr/>
        </p:nvSpPr>
        <p:spPr>
          <a:xfrm>
            <a:off x="554666" y="2449033"/>
            <a:ext cx="685800" cy="400110"/>
          </a:xfrm>
          <a:prstGeom prst="rect">
            <a:avLst/>
          </a:prstGeom>
          <a:noFill/>
        </p:spPr>
        <p:txBody>
          <a:bodyPr wrap="square" rtlCol="0">
            <a:spAutoFit/>
          </a:bodyPr>
          <a:lstStyle/>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3733800" y="3846255"/>
            <a:ext cx="4419600" cy="2431435"/>
          </a:xfrm>
          <a:prstGeom prst="rect">
            <a:avLst/>
          </a:prstGeom>
          <a:noFill/>
          <a:ln w="9525">
            <a:noFill/>
            <a:miter lim="800000"/>
            <a:headEnd/>
            <a:tailEnd/>
          </a:ln>
        </p:spPr>
        <p:txBody>
          <a:bodyPr wrap="square">
            <a:spAutoFit/>
          </a:bodyPr>
          <a:lstStyle/>
          <a:p>
            <a:r>
              <a:rPr lang="en-US" sz="2000" dirty="0" smtClean="0"/>
              <a:t>We </a:t>
            </a:r>
            <a:r>
              <a:rPr lang="en-US" sz="2000" b="1" dirty="0" smtClean="0">
                <a:solidFill>
                  <a:srgbClr val="E76C08"/>
                </a:solidFill>
              </a:rPr>
              <a:t>actually find </a:t>
            </a:r>
            <a:r>
              <a:rPr lang="en-US" sz="2000" dirty="0" smtClean="0"/>
              <a:t>that with the right kind of training </a:t>
            </a:r>
            <a:r>
              <a:rPr lang="en-US" sz="2000" b="1" dirty="0" smtClean="0">
                <a:solidFill>
                  <a:srgbClr val="E76C08"/>
                </a:solidFill>
              </a:rPr>
              <a:t>any individual</a:t>
            </a:r>
            <a:r>
              <a:rPr lang="en-US" sz="2000" b="1" dirty="0" smtClean="0">
                <a:solidFill>
                  <a:srgbClr val="E97D20"/>
                </a:solidFill>
              </a:rPr>
              <a:t> </a:t>
            </a:r>
            <a:r>
              <a:rPr lang="en-US" sz="2000" dirty="0" smtClean="0"/>
              <a:t>will be able to acquire abilities that were previously viewed as only attainable if you had the right kind of genetic talent.”</a:t>
            </a:r>
          </a:p>
          <a:p>
            <a:endParaRPr lang="en-US" sz="1200" b="1" i="1" dirty="0" smtClean="0">
              <a:cs typeface="Arial" charset="0"/>
            </a:endParaRPr>
          </a:p>
          <a:p>
            <a:r>
              <a:rPr lang="en-US" sz="2000" dirty="0" smtClean="0">
                <a:cs typeface="Arial" charset="0"/>
                <a:sym typeface="Symbol" panose="05050102010706020507" pitchFamily="18" charset="2"/>
              </a:rPr>
              <a:t>      </a:t>
            </a:r>
            <a:r>
              <a:rPr lang="en-US" sz="2000" b="1" dirty="0" smtClean="0">
                <a:sym typeface="Symbol" panose="05050102010706020507" pitchFamily="18" charset="2"/>
              </a:rPr>
              <a:t>-</a:t>
            </a:r>
            <a:r>
              <a:rPr lang="en-US" sz="2000" b="1" dirty="0" smtClean="0">
                <a:ea typeface="Calibri" panose="020F0502020204030204" pitchFamily="34" charset="0"/>
                <a:cs typeface="Times New Roman" panose="02020603050405020304" pitchFamily="18" charset="0"/>
              </a:rPr>
              <a:t> </a:t>
            </a:r>
            <a:r>
              <a:rPr lang="en-US" sz="2000" b="1" dirty="0" smtClean="0">
                <a:cs typeface="Arial" charset="0"/>
              </a:rPr>
              <a:t>K. Anders Ericsson</a:t>
            </a:r>
          </a:p>
          <a:p>
            <a:r>
              <a:rPr lang="en-US" sz="2000" dirty="0" smtClean="0">
                <a:cs typeface="Arial" charset="0"/>
              </a:rPr>
              <a:t>        </a:t>
            </a:r>
            <a:r>
              <a:rPr lang="en-US" sz="800" dirty="0" smtClean="0">
                <a:cs typeface="Arial" charset="0"/>
              </a:rPr>
              <a:t> </a:t>
            </a:r>
            <a:r>
              <a:rPr lang="en-US" sz="2000" dirty="0" smtClean="0">
                <a:cs typeface="Arial" charset="0"/>
              </a:rPr>
              <a:t>Freakonomics Radio, April 27, 2016</a:t>
            </a:r>
          </a:p>
        </p:txBody>
      </p:sp>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freakonomics_podcast04271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1502" y="5833649"/>
            <a:ext cx="406400" cy="406400"/>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4170"/>
          <a:stretch/>
        </p:blipFill>
        <p:spPr>
          <a:xfrm flipH="1">
            <a:off x="1525282" y="3846255"/>
            <a:ext cx="1834016" cy="2103120"/>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t="35244" b="33473"/>
          <a:stretch/>
        </p:blipFill>
        <p:spPr>
          <a:xfrm>
            <a:off x="258909" y="1525609"/>
            <a:ext cx="6675291" cy="2088248"/>
          </a:xfrm>
          <a:prstGeom prst="rect">
            <a:avLst/>
          </a:prstGeom>
        </p:spPr>
      </p:pic>
      <p:sp>
        <p:nvSpPr>
          <p:cNvPr id="10" name="TextBox 9"/>
          <p:cNvSpPr txBox="1"/>
          <p:nvPr/>
        </p:nvSpPr>
        <p:spPr>
          <a:xfrm>
            <a:off x="3615560" y="3852040"/>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343026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5244" b="33473"/>
          <a:stretch/>
        </p:blipFill>
        <p:spPr>
          <a:xfrm>
            <a:off x="258909" y="1525609"/>
            <a:ext cx="6675291" cy="2088248"/>
          </a:xfrm>
          <a:prstGeom prst="rect">
            <a:avLst/>
          </a:prstGeom>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170"/>
          <a:stretch/>
        </p:blipFill>
        <p:spPr>
          <a:xfrm flipH="1">
            <a:off x="1525282" y="3846255"/>
            <a:ext cx="1834016" cy="2103120"/>
          </a:xfrm>
          <a:prstGeom prst="rect">
            <a:avLst/>
          </a:prstGeom>
        </p:spPr>
      </p:pic>
      <p:pic>
        <p:nvPicPr>
          <p:cNvPr id="2" name="Picture 1"/>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l="1" r="-44842" b="16898"/>
          <a:stretch/>
        </p:blipFill>
        <p:spPr>
          <a:xfrm>
            <a:off x="6858000" y="1637698"/>
            <a:ext cx="2300177" cy="1867502"/>
          </a:xfrm>
          <a:prstGeom prst="rect">
            <a:avLst/>
          </a:prstGeom>
        </p:spPr>
      </p:pic>
      <p:sp>
        <p:nvSpPr>
          <p:cNvPr id="17" name="TextBox 16"/>
          <p:cNvSpPr txBox="1"/>
          <p:nvPr/>
        </p:nvSpPr>
        <p:spPr>
          <a:xfrm>
            <a:off x="3615560" y="3852040"/>
            <a:ext cx="685800" cy="400110"/>
          </a:xfrm>
          <a:prstGeom prst="rect">
            <a:avLst/>
          </a:prstGeom>
          <a:noFill/>
        </p:spPr>
        <p:txBody>
          <a:bodyPr wrap="square" rtlCol="0">
            <a:spAutoFit/>
          </a:bodyPr>
          <a:lstStyle/>
          <a:p>
            <a:r>
              <a:rPr lang="en-US" sz="2000" dirty="0" smtClean="0"/>
              <a:t>“</a:t>
            </a:r>
            <a:endParaRPr lang="en-US" sz="2000" dirty="0"/>
          </a:p>
        </p:txBody>
      </p:sp>
      <p:sp>
        <p:nvSpPr>
          <p:cNvPr id="18" name="TextBox 5"/>
          <p:cNvSpPr txBox="1">
            <a:spLocks noChangeArrowheads="1"/>
          </p:cNvSpPr>
          <p:nvPr/>
        </p:nvSpPr>
        <p:spPr bwMode="auto">
          <a:xfrm>
            <a:off x="3733800" y="3846255"/>
            <a:ext cx="4419600" cy="2431435"/>
          </a:xfrm>
          <a:prstGeom prst="rect">
            <a:avLst/>
          </a:prstGeom>
          <a:noFill/>
          <a:ln w="9525">
            <a:noFill/>
            <a:miter lim="800000"/>
            <a:headEnd/>
            <a:tailEnd/>
          </a:ln>
        </p:spPr>
        <p:txBody>
          <a:bodyPr wrap="square">
            <a:spAutoFit/>
          </a:bodyPr>
          <a:lstStyle/>
          <a:p>
            <a:r>
              <a:rPr lang="en-US" sz="2000" dirty="0" smtClean="0"/>
              <a:t>We </a:t>
            </a:r>
            <a:r>
              <a:rPr lang="en-US" sz="2000" b="1" dirty="0" smtClean="0">
                <a:solidFill>
                  <a:srgbClr val="E76C08"/>
                </a:solidFill>
              </a:rPr>
              <a:t>actually find </a:t>
            </a:r>
            <a:r>
              <a:rPr lang="en-US" sz="2000" dirty="0" smtClean="0"/>
              <a:t>that with the right kind of training </a:t>
            </a:r>
            <a:r>
              <a:rPr lang="en-US" sz="2000" b="1" dirty="0" smtClean="0">
                <a:solidFill>
                  <a:srgbClr val="E76C08"/>
                </a:solidFill>
              </a:rPr>
              <a:t>any individual</a:t>
            </a:r>
            <a:r>
              <a:rPr lang="en-US" sz="2000" b="1" dirty="0" smtClean="0">
                <a:solidFill>
                  <a:srgbClr val="E97D20"/>
                </a:solidFill>
              </a:rPr>
              <a:t> </a:t>
            </a:r>
            <a:r>
              <a:rPr lang="en-US" sz="2000" dirty="0" smtClean="0"/>
              <a:t>will be able to acquire abilities that were previously viewed as only attainable if you had the right kind of genetic talent.”</a:t>
            </a:r>
          </a:p>
          <a:p>
            <a:endParaRPr lang="en-US" sz="1200" b="1" i="1" dirty="0" smtClean="0">
              <a:cs typeface="Arial" charset="0"/>
            </a:endParaRPr>
          </a:p>
          <a:p>
            <a:r>
              <a:rPr lang="en-US" sz="2000" dirty="0">
                <a:cs typeface="Arial" charset="0"/>
                <a:sym typeface="Symbol" panose="05050102010706020507" pitchFamily="18" charset="2"/>
              </a:rPr>
              <a:t> </a:t>
            </a:r>
            <a:r>
              <a:rPr lang="en-US" sz="2000" dirty="0" smtClean="0">
                <a:cs typeface="Arial" charset="0"/>
                <a:sym typeface="Symbol" panose="05050102010706020507" pitchFamily="18" charset="2"/>
              </a:rPr>
              <a:t>     </a:t>
            </a:r>
            <a:r>
              <a:rPr lang="en-US" sz="2000" b="1" dirty="0" smtClean="0">
                <a:sym typeface="Symbol" panose="05050102010706020507" pitchFamily="18" charset="2"/>
              </a:rPr>
              <a:t>-</a:t>
            </a:r>
            <a:r>
              <a:rPr lang="en-US" sz="2000" b="1" dirty="0" smtClean="0">
                <a:ea typeface="Calibri" panose="020F0502020204030204" pitchFamily="34" charset="0"/>
                <a:cs typeface="Times New Roman" panose="02020603050405020304" pitchFamily="18" charset="0"/>
              </a:rPr>
              <a:t> </a:t>
            </a:r>
            <a:r>
              <a:rPr lang="en-US" sz="2000" b="1" dirty="0" smtClean="0">
                <a:cs typeface="Arial" charset="0"/>
              </a:rPr>
              <a:t>K. Anders Ericsson</a:t>
            </a:r>
          </a:p>
          <a:p>
            <a:r>
              <a:rPr lang="en-US" sz="2000" dirty="0" smtClean="0">
                <a:cs typeface="Arial" charset="0"/>
              </a:rPr>
              <a:t>        </a:t>
            </a:r>
            <a:r>
              <a:rPr lang="en-US" sz="800" dirty="0">
                <a:cs typeface="Arial" charset="0"/>
              </a:rPr>
              <a:t> </a:t>
            </a:r>
            <a:r>
              <a:rPr lang="en-US" sz="2000" dirty="0" smtClean="0">
                <a:cs typeface="Arial" charset="0"/>
              </a:rPr>
              <a:t>Freakonomics Radio, April 27, 2016</a:t>
            </a:r>
          </a:p>
        </p:txBody>
      </p:sp>
    </p:spTree>
    <p:extLst>
      <p:ext uri="{BB962C8B-B14F-4D97-AF65-F5344CB8AC3E}">
        <p14:creationId xmlns:p14="http://schemas.microsoft.com/office/powerpoint/2010/main" val="14227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5244" b="33473"/>
          <a:stretch/>
        </p:blipFill>
        <p:spPr>
          <a:xfrm>
            <a:off x="258909" y="1525609"/>
            <a:ext cx="6675291" cy="2088248"/>
          </a:xfrm>
          <a:prstGeom prst="rect">
            <a:avLst/>
          </a:prstGeom>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170"/>
          <a:stretch/>
        </p:blipFill>
        <p:spPr>
          <a:xfrm flipH="1">
            <a:off x="1525282" y="3846255"/>
            <a:ext cx="1834016" cy="2103120"/>
          </a:xfrm>
          <a:prstGeom prst="rect">
            <a:avLst/>
          </a:prstGeom>
        </p:spPr>
      </p:pic>
      <p:sp>
        <p:nvSpPr>
          <p:cNvPr id="17" name="TextBox 16"/>
          <p:cNvSpPr txBox="1"/>
          <p:nvPr/>
        </p:nvSpPr>
        <p:spPr>
          <a:xfrm>
            <a:off x="3615560" y="3852040"/>
            <a:ext cx="685800" cy="400110"/>
          </a:xfrm>
          <a:prstGeom prst="rect">
            <a:avLst/>
          </a:prstGeom>
          <a:noFill/>
        </p:spPr>
        <p:txBody>
          <a:bodyPr wrap="square" rtlCol="0">
            <a:spAutoFit/>
          </a:bodyPr>
          <a:lstStyle/>
          <a:p>
            <a:r>
              <a:rPr lang="en-US" sz="2000" dirty="0" smtClean="0"/>
              <a:t>“</a:t>
            </a:r>
            <a:endParaRPr lang="en-US" sz="2000" dirty="0"/>
          </a:p>
        </p:txBody>
      </p:sp>
      <p:sp>
        <p:nvSpPr>
          <p:cNvPr id="18" name="TextBox 5"/>
          <p:cNvSpPr txBox="1">
            <a:spLocks noChangeArrowheads="1"/>
          </p:cNvSpPr>
          <p:nvPr/>
        </p:nvSpPr>
        <p:spPr bwMode="auto">
          <a:xfrm>
            <a:off x="3733800" y="3846255"/>
            <a:ext cx="4419600" cy="2431435"/>
          </a:xfrm>
          <a:prstGeom prst="rect">
            <a:avLst/>
          </a:prstGeom>
          <a:noFill/>
          <a:ln w="9525">
            <a:noFill/>
            <a:miter lim="800000"/>
            <a:headEnd/>
            <a:tailEnd/>
          </a:ln>
        </p:spPr>
        <p:txBody>
          <a:bodyPr wrap="square">
            <a:spAutoFit/>
          </a:bodyPr>
          <a:lstStyle/>
          <a:p>
            <a:r>
              <a:rPr lang="en-US" sz="2000" dirty="0" smtClean="0"/>
              <a:t>We </a:t>
            </a:r>
            <a:r>
              <a:rPr lang="en-US" sz="2000" b="1" dirty="0" smtClean="0">
                <a:solidFill>
                  <a:srgbClr val="E76C08"/>
                </a:solidFill>
              </a:rPr>
              <a:t>actually find </a:t>
            </a:r>
            <a:r>
              <a:rPr lang="en-US" sz="2000" dirty="0" smtClean="0"/>
              <a:t>that with the right kind of training </a:t>
            </a:r>
            <a:r>
              <a:rPr lang="en-US" sz="2000" b="1" dirty="0" smtClean="0">
                <a:solidFill>
                  <a:srgbClr val="E76C08"/>
                </a:solidFill>
              </a:rPr>
              <a:t>any individual</a:t>
            </a:r>
            <a:r>
              <a:rPr lang="en-US" sz="2000" b="1" dirty="0" smtClean="0">
                <a:solidFill>
                  <a:srgbClr val="E97D20"/>
                </a:solidFill>
              </a:rPr>
              <a:t> </a:t>
            </a:r>
            <a:r>
              <a:rPr lang="en-US" sz="2000" dirty="0" smtClean="0"/>
              <a:t>will be able to acquire abilities that were previously viewed as only attainable if you had the right kind of genetic talent.”</a:t>
            </a:r>
          </a:p>
          <a:p>
            <a:endParaRPr lang="en-US" sz="1200" b="1" i="1" dirty="0" smtClean="0">
              <a:cs typeface="Arial" charset="0"/>
            </a:endParaRPr>
          </a:p>
          <a:p>
            <a:r>
              <a:rPr lang="en-US" sz="2000" dirty="0">
                <a:cs typeface="Arial" charset="0"/>
                <a:sym typeface="Symbol" panose="05050102010706020507" pitchFamily="18" charset="2"/>
              </a:rPr>
              <a:t> </a:t>
            </a:r>
            <a:r>
              <a:rPr lang="en-US" sz="2000" dirty="0" smtClean="0">
                <a:cs typeface="Arial" charset="0"/>
                <a:sym typeface="Symbol" panose="05050102010706020507" pitchFamily="18" charset="2"/>
              </a:rPr>
              <a:t>     </a:t>
            </a:r>
            <a:r>
              <a:rPr lang="en-US" sz="2000" b="1" dirty="0" smtClean="0">
                <a:sym typeface="Symbol" panose="05050102010706020507" pitchFamily="18" charset="2"/>
              </a:rPr>
              <a:t>-</a:t>
            </a:r>
            <a:r>
              <a:rPr lang="en-US" sz="2000" b="1" dirty="0" smtClean="0">
                <a:ea typeface="Calibri" panose="020F0502020204030204" pitchFamily="34" charset="0"/>
                <a:cs typeface="Times New Roman" panose="02020603050405020304" pitchFamily="18" charset="0"/>
              </a:rPr>
              <a:t> </a:t>
            </a:r>
            <a:r>
              <a:rPr lang="en-US" sz="2000" b="1" dirty="0" smtClean="0">
                <a:cs typeface="Arial" charset="0"/>
              </a:rPr>
              <a:t>K. Anders Ericsson</a:t>
            </a:r>
          </a:p>
          <a:p>
            <a:r>
              <a:rPr lang="en-US" sz="2000" dirty="0" smtClean="0">
                <a:cs typeface="Arial" charset="0"/>
              </a:rPr>
              <a:t>        </a:t>
            </a:r>
            <a:r>
              <a:rPr lang="en-US" sz="800" dirty="0" smtClean="0">
                <a:cs typeface="Arial" charset="0"/>
              </a:rPr>
              <a:t> </a:t>
            </a:r>
            <a:r>
              <a:rPr lang="en-US" sz="2000" dirty="0" smtClean="0">
                <a:cs typeface="Arial" charset="0"/>
              </a:rPr>
              <a:t>Freakonomics Radio, April 27, 2016</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656" y="1981200"/>
            <a:ext cx="1381125" cy="1381125"/>
          </a:xfrm>
          <a:prstGeom prst="rect">
            <a:avLst/>
          </a:prstGeom>
        </p:spPr>
      </p:pic>
    </p:spTree>
    <p:extLst>
      <p:ext uri="{BB962C8B-B14F-4D97-AF65-F5344CB8AC3E}">
        <p14:creationId xmlns:p14="http://schemas.microsoft.com/office/powerpoint/2010/main" val="149829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Rectangle 2"/>
          <p:cNvSpPr/>
          <p:nvPr/>
        </p:nvSpPr>
        <p:spPr>
          <a:xfrm>
            <a:off x="4495800" y="2064127"/>
            <a:ext cx="3924300" cy="3785652"/>
          </a:xfrm>
          <a:prstGeom prst="rect">
            <a:avLst/>
          </a:prstGeom>
        </p:spPr>
        <p:txBody>
          <a:bodyPr wrap="square">
            <a:spAutoFit/>
          </a:bodyPr>
          <a:lstStyle/>
          <a:p>
            <a:r>
              <a:rPr lang="en-US" sz="1600" dirty="0" smtClean="0">
                <a:latin typeface="+mj-lt"/>
              </a:rPr>
              <a:t>[U]</a:t>
            </a:r>
            <a:r>
              <a:rPr lang="en-US" sz="1600" dirty="0" err="1" smtClean="0">
                <a:latin typeface="+mj-lt"/>
              </a:rPr>
              <a:t>ntil</a:t>
            </a:r>
            <a:r>
              <a:rPr lang="en-US" sz="1600" dirty="0" smtClean="0">
                <a:latin typeface="+mj-lt"/>
              </a:rPr>
              <a:t> </a:t>
            </a:r>
            <a:r>
              <a:rPr lang="en-US" sz="1600" dirty="0">
                <a:latin typeface="+mj-lt"/>
              </a:rPr>
              <a:t>Ericsson shows cognitive expertise development in </a:t>
            </a:r>
            <a:r>
              <a:rPr lang="en-US" sz="1600" dirty="0" smtClean="0">
                <a:latin typeface="+mj-lt"/>
              </a:rPr>
              <a:t>a randomly </a:t>
            </a:r>
            <a:r>
              <a:rPr lang="en-US" sz="1600" dirty="0">
                <a:latin typeface="+mj-lt"/>
              </a:rPr>
              <a:t>selected group of subjects, including those with</a:t>
            </a:r>
          </a:p>
          <a:p>
            <a:r>
              <a:rPr lang="en-US" sz="1600" dirty="0">
                <a:latin typeface="+mj-lt"/>
              </a:rPr>
              <a:t>moderate mental retardation, there is </a:t>
            </a:r>
            <a:r>
              <a:rPr lang="en-US" sz="1600" dirty="0" smtClean="0">
                <a:latin typeface="+mj-lt"/>
              </a:rPr>
              <a:t>no reason </a:t>
            </a:r>
            <a:r>
              <a:rPr lang="en-US" sz="1600" dirty="0">
                <a:latin typeface="+mj-lt"/>
              </a:rPr>
              <a:t>to believe </a:t>
            </a:r>
            <a:r>
              <a:rPr lang="en-US" sz="1600" dirty="0" smtClean="0">
                <a:latin typeface="+mj-lt"/>
              </a:rPr>
              <a:t>that such </a:t>
            </a:r>
            <a:r>
              <a:rPr lang="en-US" sz="1600" dirty="0">
                <a:latin typeface="+mj-lt"/>
              </a:rPr>
              <a:t>development can be accomplished. In the absence of </a:t>
            </a:r>
            <a:r>
              <a:rPr lang="en-US" sz="1600" dirty="0" smtClean="0">
                <a:latin typeface="+mj-lt"/>
              </a:rPr>
              <a:t>such data</a:t>
            </a:r>
            <a:r>
              <a:rPr lang="en-US" sz="1600" dirty="0">
                <a:latin typeface="+mj-lt"/>
              </a:rPr>
              <a:t>, over 100 years of </a:t>
            </a:r>
            <a:r>
              <a:rPr lang="en-US" sz="1600" dirty="0" smtClean="0">
                <a:latin typeface="+mj-lt"/>
              </a:rPr>
              <a:t>intelligence and </a:t>
            </a:r>
            <a:r>
              <a:rPr lang="en-US" sz="1600" dirty="0">
                <a:latin typeface="+mj-lt"/>
              </a:rPr>
              <a:t>educational </a:t>
            </a:r>
            <a:r>
              <a:rPr lang="en-US" sz="1600" dirty="0" smtClean="0">
                <a:latin typeface="+mj-lt"/>
              </a:rPr>
              <a:t>research results </a:t>
            </a:r>
            <a:r>
              <a:rPr lang="en-US" sz="1600" dirty="0">
                <a:latin typeface="+mj-lt"/>
              </a:rPr>
              <a:t>suggest that Ericsson's claims should be taken </a:t>
            </a:r>
            <a:r>
              <a:rPr lang="en-US" sz="1600" dirty="0" smtClean="0">
                <a:latin typeface="+mj-lt"/>
              </a:rPr>
              <a:t>with great </a:t>
            </a:r>
            <a:r>
              <a:rPr lang="en-US" sz="1600" dirty="0">
                <a:latin typeface="+mj-lt"/>
              </a:rPr>
              <a:t>reluctance, because they may </a:t>
            </a:r>
            <a:r>
              <a:rPr lang="en-US" sz="1600" dirty="0" smtClean="0">
                <a:latin typeface="+mj-lt"/>
              </a:rPr>
              <a:t>have highly disappointing results </a:t>
            </a:r>
            <a:r>
              <a:rPr lang="en-US" sz="1600" dirty="0">
                <a:latin typeface="+mj-lt"/>
              </a:rPr>
              <a:t>for parents </a:t>
            </a:r>
            <a:r>
              <a:rPr lang="en-US" sz="1600" dirty="0" smtClean="0">
                <a:latin typeface="+mj-lt"/>
              </a:rPr>
              <a:t>and others </a:t>
            </a:r>
            <a:r>
              <a:rPr lang="en-US" sz="1600" dirty="0">
                <a:latin typeface="+mj-lt"/>
              </a:rPr>
              <a:t>who have </a:t>
            </a:r>
            <a:r>
              <a:rPr lang="en-US" sz="1600" dirty="0" smtClean="0">
                <a:latin typeface="+mj-lt"/>
              </a:rPr>
              <a:t>great hopes</a:t>
            </a:r>
            <a:r>
              <a:rPr lang="en-US" sz="1600" dirty="0">
                <a:latin typeface="+mj-lt"/>
              </a:rPr>
              <a:t>, but </a:t>
            </a:r>
            <a:r>
              <a:rPr lang="en-US" sz="1600" dirty="0" smtClean="0">
                <a:latin typeface="+mj-lt"/>
              </a:rPr>
              <a:t>no data </a:t>
            </a:r>
            <a:r>
              <a:rPr lang="en-US" sz="1600" dirty="0">
                <a:latin typeface="+mj-lt"/>
              </a:rPr>
              <a:t>on which to base such hopes</a:t>
            </a:r>
            <a:r>
              <a:rPr lang="en-US" sz="1600" dirty="0" smtClean="0">
                <a:latin typeface="+mj-lt"/>
              </a:rPr>
              <a:t>.”</a:t>
            </a:r>
            <a:endParaRPr lang="en-US" sz="800" dirty="0" smtClean="0">
              <a:latin typeface="+mj-lt"/>
            </a:endParaRPr>
          </a:p>
          <a:p>
            <a:endParaRPr lang="en-US" sz="800" dirty="0" smtClean="0">
              <a:latin typeface="+mj-lt"/>
            </a:endParaRPr>
          </a:p>
          <a:p>
            <a:r>
              <a:rPr lang="en-US" sz="1600" b="1" dirty="0">
                <a:latin typeface="AdvTT5235d5a9"/>
              </a:rPr>
              <a:t> </a:t>
            </a:r>
            <a:r>
              <a:rPr lang="en-US" sz="1600" b="1" dirty="0" smtClean="0">
                <a:latin typeface="AdvTT5235d5a9"/>
              </a:rPr>
              <a:t>    - Ackerman (2014), </a:t>
            </a:r>
            <a:r>
              <a:rPr lang="en-US" sz="1600" b="1" i="1" dirty="0" smtClean="0">
                <a:latin typeface="AdvTT5235d5a9"/>
              </a:rPr>
              <a:t>Intelligence</a:t>
            </a:r>
            <a:endParaRPr lang="en-US" sz="16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058031"/>
            <a:ext cx="3357399" cy="3837027"/>
          </a:xfrm>
          <a:prstGeom prst="rect">
            <a:avLst/>
          </a:prstGeom>
        </p:spPr>
      </p:pic>
      <p:sp>
        <p:nvSpPr>
          <p:cNvPr id="6" name="TextBox 5"/>
          <p:cNvSpPr txBox="1"/>
          <p:nvPr/>
        </p:nvSpPr>
        <p:spPr>
          <a:xfrm>
            <a:off x="952499" y="5899299"/>
            <a:ext cx="3009901" cy="307777"/>
          </a:xfrm>
          <a:prstGeom prst="rect">
            <a:avLst/>
          </a:prstGeom>
          <a:noFill/>
        </p:spPr>
        <p:txBody>
          <a:bodyPr wrap="square" rtlCol="0">
            <a:spAutoFit/>
          </a:bodyPr>
          <a:lstStyle/>
          <a:p>
            <a:pPr algn="ctr"/>
            <a:r>
              <a:rPr lang="en-US" sz="1400" i="1" dirty="0" smtClean="0"/>
              <a:t>Philip Ackerman, Georgia Tech</a:t>
            </a:r>
            <a:endParaRPr lang="en-US" sz="1400" i="1" dirty="0"/>
          </a:p>
        </p:txBody>
      </p:sp>
      <p:sp>
        <p:nvSpPr>
          <p:cNvPr id="7" name="TextBox 6"/>
          <p:cNvSpPr txBox="1"/>
          <p:nvPr/>
        </p:nvSpPr>
        <p:spPr>
          <a:xfrm>
            <a:off x="4387701" y="2046767"/>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8082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1162050" y="2971800"/>
            <a:ext cx="6819900" cy="1569660"/>
          </a:xfrm>
          <a:prstGeom prst="rect">
            <a:avLst/>
          </a:prstGeom>
          <a:noFill/>
        </p:spPr>
        <p:txBody>
          <a:bodyPr wrap="square" rtlCol="0">
            <a:spAutoFit/>
          </a:bodyPr>
          <a:lstStyle/>
          <a:p>
            <a:r>
              <a:rPr lang="en-US" sz="3200" b="1" dirty="0" smtClean="0">
                <a:solidFill>
                  <a:srgbClr val="006AA7"/>
                </a:solidFill>
              </a:rPr>
              <a:t>Research Question:</a:t>
            </a:r>
            <a:r>
              <a:rPr lang="en-US" sz="3200" b="1" dirty="0" smtClean="0">
                <a:solidFill>
                  <a:srgbClr val="007FE5"/>
                </a:solidFill>
              </a:rPr>
              <a:t> </a:t>
            </a:r>
            <a:r>
              <a:rPr lang="en-US" sz="3200" dirty="0" smtClean="0"/>
              <a:t>Does deliberate practice account for all, nearly all, or at least most of the variance in skill?</a:t>
            </a:r>
          </a:p>
        </p:txBody>
      </p:sp>
    </p:spTree>
    <p:extLst>
      <p:ext uri="{BB962C8B-B14F-4D97-AF65-F5344CB8AC3E}">
        <p14:creationId xmlns:p14="http://schemas.microsoft.com/office/powerpoint/2010/main" val="357691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7" name="TextBox 6"/>
          <p:cNvSpPr txBox="1"/>
          <p:nvPr/>
        </p:nvSpPr>
        <p:spPr>
          <a:xfrm>
            <a:off x="1162050" y="2971800"/>
            <a:ext cx="6819900" cy="2062103"/>
          </a:xfrm>
          <a:prstGeom prst="rect">
            <a:avLst/>
          </a:prstGeom>
          <a:noFill/>
        </p:spPr>
        <p:txBody>
          <a:bodyPr wrap="square" rtlCol="0">
            <a:spAutoFit/>
          </a:bodyPr>
          <a:lstStyle/>
          <a:p>
            <a:r>
              <a:rPr lang="en-US" sz="3200" b="1" dirty="0" smtClean="0">
                <a:solidFill>
                  <a:srgbClr val="006AA7"/>
                </a:solidFill>
              </a:rPr>
              <a:t>Major inclusion criterion:</a:t>
            </a:r>
            <a:r>
              <a:rPr lang="en-US" sz="3200" b="1" dirty="0" smtClean="0">
                <a:solidFill>
                  <a:srgbClr val="007FE5"/>
                </a:solidFill>
              </a:rPr>
              <a:t> </a:t>
            </a:r>
            <a:r>
              <a:rPr lang="en-US" sz="3200" dirty="0" smtClean="0"/>
              <a:t>Measures of one or more activities interpretable as deliberate practice and of performance were collected.</a:t>
            </a:r>
          </a:p>
        </p:txBody>
      </p:sp>
    </p:spTree>
    <p:extLst>
      <p:ext uri="{BB962C8B-B14F-4D97-AF65-F5344CB8AC3E}">
        <p14:creationId xmlns:p14="http://schemas.microsoft.com/office/powerpoint/2010/main" val="3977792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8" name="TextBox 17"/>
          <p:cNvSpPr txBox="1"/>
          <p:nvPr/>
        </p:nvSpPr>
        <p:spPr>
          <a:xfrm>
            <a:off x="0" y="6183868"/>
            <a:ext cx="9144000" cy="338554"/>
          </a:xfrm>
          <a:prstGeom prst="rect">
            <a:avLst/>
          </a:prstGeom>
          <a:noFill/>
        </p:spPr>
        <p:txBody>
          <a:bodyPr wrap="square" rtlCol="0">
            <a:spAutoFit/>
          </a:bodyPr>
          <a:lstStyle/>
          <a:p>
            <a:pPr algn="ctr"/>
            <a:r>
              <a:rPr lang="en-US" sz="1600" dirty="0" err="1" smtClean="0"/>
              <a:t>Hambrick</a:t>
            </a:r>
            <a:r>
              <a:rPr lang="en-US" sz="1600" dirty="0" smtClean="0"/>
              <a:t> et al. (2014), </a:t>
            </a:r>
            <a:r>
              <a:rPr lang="en-US" sz="1600" i="1" dirty="0" smtClean="0"/>
              <a:t>Intelligence</a:t>
            </a:r>
            <a:endParaRPr lang="en-US" sz="1600" i="1" dirty="0"/>
          </a:p>
        </p:txBody>
      </p:sp>
      <p:graphicFrame>
        <p:nvGraphicFramePr>
          <p:cNvPr id="21" name="Chart 20"/>
          <p:cNvGraphicFramePr/>
          <p:nvPr>
            <p:extLst>
              <p:ext uri="{D42A27DB-BD31-4B8C-83A1-F6EECF244321}">
                <p14:modId xmlns:p14="http://schemas.microsoft.com/office/powerpoint/2010/main" val="2303374965"/>
              </p:ext>
            </p:extLst>
          </p:nvPr>
        </p:nvGraphicFramePr>
        <p:xfrm>
          <a:off x="1282998" y="19558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718932" y="1447800"/>
            <a:ext cx="3886200" cy="492443"/>
          </a:xfrm>
          <a:prstGeom prst="rect">
            <a:avLst/>
          </a:prstGeom>
          <a:noFill/>
        </p:spPr>
        <p:txBody>
          <a:bodyPr wrap="square" rtlCol="0">
            <a:spAutoFit/>
          </a:bodyPr>
          <a:lstStyle/>
          <a:p>
            <a:pPr algn="ctr"/>
            <a:r>
              <a:rPr lang="en-US" sz="2600" b="1" dirty="0" smtClean="0"/>
              <a:t>Chess</a:t>
            </a:r>
            <a:endParaRPr lang="en-US" sz="2600" b="1" dirty="0"/>
          </a:p>
        </p:txBody>
      </p:sp>
      <p:sp>
        <p:nvSpPr>
          <p:cNvPr id="3" name="TextBox 2"/>
          <p:cNvSpPr txBox="1"/>
          <p:nvPr/>
        </p:nvSpPr>
        <p:spPr>
          <a:xfrm>
            <a:off x="6019800" y="4567535"/>
            <a:ext cx="2243468" cy="461665"/>
          </a:xfrm>
          <a:prstGeom prst="rect">
            <a:avLst/>
          </a:prstGeom>
          <a:noFill/>
        </p:spPr>
        <p:txBody>
          <a:bodyPr wrap="square" rtlCol="0">
            <a:spAutoFit/>
          </a:bodyPr>
          <a:lstStyle/>
          <a:p>
            <a:r>
              <a:rPr lang="en-US" sz="2400" b="1" dirty="0" smtClean="0"/>
              <a:t>6 studies</a:t>
            </a:r>
            <a:endParaRPr lang="en-US" sz="2400" b="1" dirty="0"/>
          </a:p>
        </p:txBody>
      </p:sp>
    </p:spTree>
    <p:extLst>
      <p:ext uri="{BB962C8B-B14F-4D97-AF65-F5344CB8AC3E}">
        <p14:creationId xmlns:p14="http://schemas.microsoft.com/office/powerpoint/2010/main" val="337460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21" name="Chart 20"/>
          <p:cNvGraphicFramePr/>
          <p:nvPr>
            <p:extLst/>
          </p:nvPr>
        </p:nvGraphicFramePr>
        <p:xfrm>
          <a:off x="1284767" y="19558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183868"/>
            <a:ext cx="9144000" cy="338554"/>
          </a:xfrm>
          <a:prstGeom prst="rect">
            <a:avLst/>
          </a:prstGeom>
          <a:noFill/>
        </p:spPr>
        <p:txBody>
          <a:bodyPr wrap="square" rtlCol="0">
            <a:spAutoFit/>
          </a:bodyPr>
          <a:lstStyle/>
          <a:p>
            <a:pPr algn="ctr"/>
            <a:r>
              <a:rPr lang="en-US" sz="1600" dirty="0" err="1" smtClean="0"/>
              <a:t>Hambrick</a:t>
            </a:r>
            <a:r>
              <a:rPr lang="en-US" sz="1600" dirty="0" smtClean="0"/>
              <a:t> et al. (2014), </a:t>
            </a:r>
            <a:r>
              <a:rPr lang="en-US" sz="1600" i="1" dirty="0" smtClean="0"/>
              <a:t>Intelligence</a:t>
            </a:r>
            <a:endParaRPr lang="en-US" sz="1600" i="1" dirty="0"/>
          </a:p>
        </p:txBody>
      </p:sp>
      <p:sp>
        <p:nvSpPr>
          <p:cNvPr id="8" name="TextBox 7"/>
          <p:cNvSpPr txBox="1"/>
          <p:nvPr/>
        </p:nvSpPr>
        <p:spPr>
          <a:xfrm>
            <a:off x="1720701" y="1447800"/>
            <a:ext cx="3886200" cy="492443"/>
          </a:xfrm>
          <a:prstGeom prst="rect">
            <a:avLst/>
          </a:prstGeom>
          <a:noFill/>
        </p:spPr>
        <p:txBody>
          <a:bodyPr wrap="square" rtlCol="0">
            <a:spAutoFit/>
          </a:bodyPr>
          <a:lstStyle/>
          <a:p>
            <a:pPr algn="ctr"/>
            <a:r>
              <a:rPr lang="en-US" sz="2600" b="1" dirty="0" smtClean="0"/>
              <a:t>Music</a:t>
            </a:r>
            <a:endParaRPr lang="en-US" sz="2600" b="1" dirty="0"/>
          </a:p>
        </p:txBody>
      </p:sp>
      <p:sp>
        <p:nvSpPr>
          <p:cNvPr id="7" name="TextBox 6"/>
          <p:cNvSpPr txBox="1"/>
          <p:nvPr/>
        </p:nvSpPr>
        <p:spPr>
          <a:xfrm>
            <a:off x="6019800" y="4567535"/>
            <a:ext cx="2243468" cy="461665"/>
          </a:xfrm>
          <a:prstGeom prst="rect">
            <a:avLst/>
          </a:prstGeom>
          <a:noFill/>
        </p:spPr>
        <p:txBody>
          <a:bodyPr wrap="square" rtlCol="0">
            <a:spAutoFit/>
          </a:bodyPr>
          <a:lstStyle/>
          <a:p>
            <a:r>
              <a:rPr lang="en-US" sz="2400" b="1" dirty="0" smtClean="0"/>
              <a:t>8 studies</a:t>
            </a:r>
            <a:endParaRPr lang="en-US" sz="2400" b="1" dirty="0"/>
          </a:p>
        </p:txBody>
      </p:sp>
    </p:spTree>
    <p:extLst>
      <p:ext uri="{BB962C8B-B14F-4D97-AF65-F5344CB8AC3E}">
        <p14:creationId xmlns:p14="http://schemas.microsoft.com/office/powerpoint/2010/main" val="387466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1202" name="Picture 2" descr="http://i.telegraph.co.uk/multimedia/archive/02517/CARLSEN_PROFILE_2517500b.jpg">
            <a:hlinkClick r:id="rId3"/>
          </p:cNvPr>
          <p:cNvPicPr>
            <a:picLocks noChangeAspect="1" noChangeArrowheads="1"/>
          </p:cNvPicPr>
          <p:nvPr/>
        </p:nvPicPr>
        <p:blipFill>
          <a:blip r:embed="rId4" cstate="print"/>
          <a:srcRect/>
          <a:stretch>
            <a:fillRect/>
          </a:stretch>
        </p:blipFill>
        <p:spPr bwMode="auto">
          <a:xfrm>
            <a:off x="457200" y="2514600"/>
            <a:ext cx="4343400" cy="2711123"/>
          </a:xfrm>
          <a:prstGeom prst="rect">
            <a:avLst/>
          </a:prstGeom>
          <a:noFill/>
        </p:spPr>
      </p:pic>
      <p:sp>
        <p:nvSpPr>
          <p:cNvPr id="5" name="TextBox 4"/>
          <p:cNvSpPr txBox="1"/>
          <p:nvPr/>
        </p:nvSpPr>
        <p:spPr>
          <a:xfrm>
            <a:off x="5029200" y="2667000"/>
            <a:ext cx="4038600" cy="400110"/>
          </a:xfrm>
          <a:prstGeom prst="rect">
            <a:avLst/>
          </a:prstGeom>
          <a:noFill/>
        </p:spPr>
        <p:txBody>
          <a:bodyPr wrap="square" rtlCol="0">
            <a:spAutoFit/>
          </a:bodyPr>
          <a:lstStyle/>
          <a:p>
            <a:r>
              <a:rPr lang="en-US" sz="2000" dirty="0" smtClean="0"/>
              <a:t>- Learned moves of chess at 5</a:t>
            </a:r>
            <a:endParaRPr lang="en-US" sz="2000" dirty="0"/>
          </a:p>
        </p:txBody>
      </p:sp>
      <p:sp>
        <p:nvSpPr>
          <p:cNvPr id="6" name="TextBox 5"/>
          <p:cNvSpPr txBox="1"/>
          <p:nvPr/>
        </p:nvSpPr>
        <p:spPr>
          <a:xfrm>
            <a:off x="5029200" y="3124200"/>
            <a:ext cx="4038600" cy="400110"/>
          </a:xfrm>
          <a:prstGeom prst="rect">
            <a:avLst/>
          </a:prstGeom>
          <a:noFill/>
        </p:spPr>
        <p:txBody>
          <a:bodyPr wrap="square" rtlCol="0">
            <a:spAutoFit/>
          </a:bodyPr>
          <a:lstStyle/>
          <a:p>
            <a:r>
              <a:rPr lang="en-US" sz="2000" dirty="0" smtClean="0"/>
              <a:t>- Took up game seriously at 8</a:t>
            </a:r>
            <a:endParaRPr lang="en-US" sz="2000" dirty="0"/>
          </a:p>
        </p:txBody>
      </p:sp>
      <p:sp>
        <p:nvSpPr>
          <p:cNvPr id="7" name="TextBox 6"/>
          <p:cNvSpPr txBox="1"/>
          <p:nvPr/>
        </p:nvSpPr>
        <p:spPr>
          <a:xfrm>
            <a:off x="5029200" y="3596045"/>
            <a:ext cx="3733800" cy="400110"/>
          </a:xfrm>
          <a:prstGeom prst="rect">
            <a:avLst/>
          </a:prstGeom>
          <a:noFill/>
        </p:spPr>
        <p:txBody>
          <a:bodyPr wrap="square" rtlCol="0">
            <a:spAutoFit/>
          </a:bodyPr>
          <a:lstStyle/>
          <a:p>
            <a:r>
              <a:rPr lang="en-US" sz="2000" dirty="0" smtClean="0"/>
              <a:t>- Grandmaster at 13 </a:t>
            </a:r>
            <a:endParaRPr lang="en-US" sz="2000" dirty="0"/>
          </a:p>
        </p:txBody>
      </p:sp>
      <p:sp>
        <p:nvSpPr>
          <p:cNvPr id="8" name="TextBox 7"/>
          <p:cNvSpPr txBox="1"/>
          <p:nvPr/>
        </p:nvSpPr>
        <p:spPr>
          <a:xfrm>
            <a:off x="5029200" y="4053245"/>
            <a:ext cx="3733800" cy="400110"/>
          </a:xfrm>
          <a:prstGeom prst="rect">
            <a:avLst/>
          </a:prstGeom>
          <a:noFill/>
        </p:spPr>
        <p:txBody>
          <a:bodyPr wrap="square" rtlCol="0">
            <a:spAutoFit/>
          </a:bodyPr>
          <a:lstStyle/>
          <a:p>
            <a:r>
              <a:rPr lang="en-US" sz="2000" dirty="0" smtClean="0"/>
              <a:t>- FIDE World No. 1 at 19</a:t>
            </a:r>
            <a:endParaRPr lang="en-US" sz="2000" dirty="0"/>
          </a:p>
        </p:txBody>
      </p:sp>
      <p:sp>
        <p:nvSpPr>
          <p:cNvPr id="9" name="TextBox 8"/>
          <p:cNvSpPr txBox="1"/>
          <p:nvPr/>
        </p:nvSpPr>
        <p:spPr>
          <a:xfrm>
            <a:off x="5029200" y="4510445"/>
            <a:ext cx="4038600" cy="400110"/>
          </a:xfrm>
          <a:prstGeom prst="rect">
            <a:avLst/>
          </a:prstGeom>
          <a:noFill/>
        </p:spPr>
        <p:txBody>
          <a:bodyPr wrap="square" rtlCol="0">
            <a:spAutoFit/>
          </a:bodyPr>
          <a:lstStyle/>
          <a:p>
            <a:r>
              <a:rPr lang="en-US" sz="2000" dirty="0" smtClean="0"/>
              <a:t>- Highest rating in history at 24 </a:t>
            </a:r>
            <a:endParaRPr lang="en-US" sz="2000" dirty="0"/>
          </a:p>
        </p:txBody>
      </p:sp>
    </p:spTree>
    <p:extLst>
      <p:ext uri="{BB962C8B-B14F-4D97-AF65-F5344CB8AC3E}">
        <p14:creationId xmlns:p14="http://schemas.microsoft.com/office/powerpoint/2010/main" val="187151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5" name="Chart 4"/>
          <p:cNvGraphicFramePr/>
          <p:nvPr>
            <p:extLst/>
          </p:nvPr>
        </p:nvGraphicFramePr>
        <p:xfrm>
          <a:off x="5410200" y="3287233"/>
          <a:ext cx="3810000" cy="2117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9074" y="3320901"/>
          <a:ext cx="3721608" cy="20391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2"/>
          <p:cNvSpPr txBox="1"/>
          <p:nvPr/>
        </p:nvSpPr>
        <p:spPr>
          <a:xfrm>
            <a:off x="799130" y="5305660"/>
            <a:ext cx="210371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latin typeface="+mj-lt"/>
                <a:ea typeface="Tahoma" pitchFamily="34" charset="0"/>
                <a:cs typeface="Tahoma" pitchFamily="34" charset="0"/>
              </a:rPr>
              <a:t>Objective           Performance</a:t>
            </a:r>
            <a:endParaRPr lang="en-US" sz="1600" dirty="0">
              <a:latin typeface="+mj-lt"/>
              <a:ea typeface="Tahoma" pitchFamily="34" charset="0"/>
              <a:cs typeface="Tahoma" pitchFamily="34" charset="0"/>
            </a:endParaRPr>
          </a:p>
        </p:txBody>
      </p:sp>
      <p:sp>
        <p:nvSpPr>
          <p:cNvPr id="8" name="TextBox 20"/>
          <p:cNvSpPr txBox="1"/>
          <p:nvPr/>
        </p:nvSpPr>
        <p:spPr>
          <a:xfrm>
            <a:off x="6253457" y="5314524"/>
            <a:ext cx="210371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latin typeface="+mj-lt"/>
                <a:ea typeface="Tahoma" pitchFamily="34" charset="0"/>
                <a:cs typeface="Tahoma" pitchFamily="34" charset="0"/>
              </a:rPr>
              <a:t>Individual              Deliberate Practice</a:t>
            </a:r>
            <a:endParaRPr lang="en-US" sz="1600" dirty="0">
              <a:latin typeface="+mj-lt"/>
              <a:ea typeface="Tahoma" pitchFamily="34" charset="0"/>
              <a:cs typeface="Tahoma" pitchFamily="34" charset="0"/>
            </a:endParaRPr>
          </a:p>
        </p:txBody>
      </p:sp>
      <p:sp>
        <p:nvSpPr>
          <p:cNvPr id="15" name="TextBox 14"/>
          <p:cNvSpPr txBox="1"/>
          <p:nvPr/>
        </p:nvSpPr>
        <p:spPr>
          <a:xfrm>
            <a:off x="99993" y="6248400"/>
            <a:ext cx="9044007" cy="338554"/>
          </a:xfrm>
          <a:prstGeom prst="rect">
            <a:avLst/>
          </a:prstGeom>
          <a:noFill/>
        </p:spPr>
        <p:txBody>
          <a:bodyPr wrap="square" rtlCol="0">
            <a:spAutoFit/>
          </a:bodyPr>
          <a:lstStyle/>
          <a:p>
            <a:pPr algn="ctr"/>
            <a:r>
              <a:rPr lang="en-US" sz="1600" dirty="0" err="1" smtClean="0"/>
              <a:t>Macnamara</a:t>
            </a:r>
            <a:r>
              <a:rPr lang="en-US" sz="1600" dirty="0" smtClean="0"/>
              <a:t>, Moreau, &amp; Hambrick (2016), </a:t>
            </a:r>
            <a:r>
              <a:rPr lang="en-US" sz="1600" i="1" dirty="0" smtClean="0"/>
              <a:t>Perspectives on Psychological Science</a:t>
            </a:r>
            <a:endParaRPr lang="en-US" sz="1600" i="1" dirty="0"/>
          </a:p>
        </p:txBody>
      </p:sp>
      <p:sp>
        <p:nvSpPr>
          <p:cNvPr id="16" name="TextBox 52"/>
          <p:cNvSpPr txBox="1"/>
          <p:nvPr/>
        </p:nvSpPr>
        <p:spPr>
          <a:xfrm>
            <a:off x="3544894" y="4614446"/>
            <a:ext cx="21037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latin typeface="+mj-lt"/>
                <a:ea typeface="Tahoma" pitchFamily="34" charset="0"/>
                <a:cs typeface="Tahoma" pitchFamily="34" charset="0"/>
              </a:rPr>
              <a:t>Overall</a:t>
            </a:r>
            <a:endParaRPr lang="en-US" sz="1600" dirty="0">
              <a:latin typeface="+mj-lt"/>
              <a:ea typeface="Tahoma" pitchFamily="34" charset="0"/>
              <a:cs typeface="Tahoma" pitchFamily="34" charset="0"/>
            </a:endParaRPr>
          </a:p>
        </p:txBody>
      </p:sp>
      <p:graphicFrame>
        <p:nvGraphicFramePr>
          <p:cNvPr id="17" name="Chart 16"/>
          <p:cNvGraphicFramePr/>
          <p:nvPr>
            <p:extLst/>
          </p:nvPr>
        </p:nvGraphicFramePr>
        <p:xfrm>
          <a:off x="2478094" y="1861486"/>
          <a:ext cx="4206240" cy="283464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635101" y="1394635"/>
            <a:ext cx="3886200" cy="492443"/>
          </a:xfrm>
          <a:prstGeom prst="rect">
            <a:avLst/>
          </a:prstGeom>
          <a:noFill/>
        </p:spPr>
        <p:txBody>
          <a:bodyPr wrap="square" rtlCol="0">
            <a:spAutoFit/>
          </a:bodyPr>
          <a:lstStyle/>
          <a:p>
            <a:pPr algn="ctr"/>
            <a:r>
              <a:rPr lang="en-US" sz="2600" b="1" dirty="0" smtClean="0"/>
              <a:t>Sports</a:t>
            </a:r>
            <a:endParaRPr lang="en-US" sz="2600" b="1" dirty="0"/>
          </a:p>
        </p:txBody>
      </p:sp>
      <p:sp>
        <p:nvSpPr>
          <p:cNvPr id="2" name="Rectangle 1"/>
          <p:cNvSpPr/>
          <p:nvPr/>
        </p:nvSpPr>
        <p:spPr>
          <a:xfrm>
            <a:off x="3687490" y="5346488"/>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87490" y="565128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2"/>
          <p:cNvSpPr txBox="1"/>
          <p:nvPr/>
        </p:nvSpPr>
        <p:spPr>
          <a:xfrm>
            <a:off x="3838121" y="5257800"/>
            <a:ext cx="21037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mj-lt"/>
                <a:ea typeface="Tahoma" pitchFamily="34" charset="0"/>
                <a:cs typeface="Tahoma" pitchFamily="34" charset="0"/>
              </a:rPr>
              <a:t>Deliberate Practice</a:t>
            </a:r>
            <a:endParaRPr lang="en-US" sz="1600" dirty="0">
              <a:latin typeface="+mj-lt"/>
              <a:ea typeface="Tahoma" pitchFamily="34" charset="0"/>
              <a:cs typeface="Tahoma" pitchFamily="34" charset="0"/>
            </a:endParaRPr>
          </a:p>
        </p:txBody>
      </p:sp>
      <p:sp>
        <p:nvSpPr>
          <p:cNvPr id="20" name="TextBox 52"/>
          <p:cNvSpPr txBox="1"/>
          <p:nvPr/>
        </p:nvSpPr>
        <p:spPr>
          <a:xfrm>
            <a:off x="3839890" y="5562600"/>
            <a:ext cx="21037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mj-lt"/>
                <a:ea typeface="Tahoma" pitchFamily="34" charset="0"/>
                <a:cs typeface="Tahoma" pitchFamily="34" charset="0"/>
              </a:rPr>
              <a:t>Other</a:t>
            </a:r>
            <a:endParaRPr lang="en-US" sz="1600" dirty="0">
              <a:latin typeface="+mj-lt"/>
              <a:ea typeface="Tahoma" pitchFamily="34" charset="0"/>
              <a:cs typeface="Tahoma" pitchFamily="34" charset="0"/>
            </a:endParaRPr>
          </a:p>
        </p:txBody>
      </p:sp>
      <p:sp>
        <p:nvSpPr>
          <p:cNvPr id="21" name="TextBox 20"/>
          <p:cNvSpPr txBox="1"/>
          <p:nvPr/>
        </p:nvSpPr>
        <p:spPr>
          <a:xfrm>
            <a:off x="6595732" y="1905000"/>
            <a:ext cx="2243468" cy="830997"/>
          </a:xfrm>
          <a:prstGeom prst="rect">
            <a:avLst/>
          </a:prstGeom>
          <a:noFill/>
        </p:spPr>
        <p:txBody>
          <a:bodyPr wrap="square" rtlCol="0">
            <a:spAutoFit/>
          </a:bodyPr>
          <a:lstStyle/>
          <a:p>
            <a:r>
              <a:rPr lang="en-US" sz="2400" b="1" dirty="0" smtClean="0"/>
              <a:t>33 studies</a:t>
            </a:r>
          </a:p>
          <a:p>
            <a:r>
              <a:rPr lang="en-US" sz="2400" b="1" i="1" dirty="0" smtClean="0"/>
              <a:t>N</a:t>
            </a:r>
            <a:r>
              <a:rPr lang="en-US" sz="2400" b="1" dirty="0" smtClean="0"/>
              <a:t> = 2765</a:t>
            </a:r>
            <a:endParaRPr lang="en-US" sz="2400" b="1" dirty="0"/>
          </a:p>
        </p:txBody>
      </p:sp>
    </p:spTree>
    <p:extLst>
      <p:ext uri="{BB962C8B-B14F-4D97-AF65-F5344CB8AC3E}">
        <p14:creationId xmlns:p14="http://schemas.microsoft.com/office/powerpoint/2010/main" val="1157167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76400"/>
            <a:ext cx="4267200" cy="3994099"/>
          </a:xfrm>
          <a:prstGeom prst="rect">
            <a:avLst/>
          </a:prstGeom>
        </p:spPr>
      </p:pic>
      <p:sp>
        <p:nvSpPr>
          <p:cNvPr id="4" name="TextBox 3"/>
          <p:cNvSpPr txBox="1"/>
          <p:nvPr/>
        </p:nvSpPr>
        <p:spPr>
          <a:xfrm>
            <a:off x="5638800" y="1752600"/>
            <a:ext cx="2895600" cy="4247317"/>
          </a:xfrm>
          <a:prstGeom prst="rect">
            <a:avLst/>
          </a:prstGeom>
          <a:noFill/>
        </p:spPr>
        <p:txBody>
          <a:bodyPr wrap="square" rtlCol="0">
            <a:spAutoFit/>
          </a:bodyPr>
          <a:lstStyle/>
          <a:p>
            <a:r>
              <a:rPr lang="en-US" b="1" dirty="0" smtClean="0"/>
              <a:t>Hutchinson, Sachs-Ericsson, and Ericsson (2014) </a:t>
            </a:r>
            <a:r>
              <a:rPr lang="en-US" b="1" dirty="0" smtClean="0">
                <a:sym typeface="Symbol" panose="05050102010706020507" pitchFamily="18" charset="2"/>
              </a:rPr>
              <a:t>-</a:t>
            </a:r>
            <a:endParaRPr lang="en-US" b="1" dirty="0" smtClean="0"/>
          </a:p>
          <a:p>
            <a:endParaRPr lang="en-US" dirty="0"/>
          </a:p>
          <a:p>
            <a:r>
              <a:rPr lang="en-US" dirty="0" smtClean="0"/>
              <a:t>Bolshoi Ballet</a:t>
            </a:r>
          </a:p>
          <a:p>
            <a:r>
              <a:rPr lang="en-US" dirty="0" smtClean="0"/>
              <a:t>National Ballet of Mexico</a:t>
            </a:r>
          </a:p>
          <a:p>
            <a:r>
              <a:rPr lang="en-US" dirty="0" smtClean="0"/>
              <a:t>Boston Ballet</a:t>
            </a:r>
          </a:p>
          <a:p>
            <a:r>
              <a:rPr lang="en-US" dirty="0" smtClean="0"/>
              <a:t>Dance Theater of Harlem</a:t>
            </a:r>
          </a:p>
          <a:p>
            <a:r>
              <a:rPr lang="en-US" dirty="0" smtClean="0"/>
              <a:t>Cleveland Ballet</a:t>
            </a:r>
          </a:p>
          <a:p>
            <a:endParaRPr lang="en-US" dirty="0"/>
          </a:p>
          <a:p>
            <a:r>
              <a:rPr lang="en-US" b="1" dirty="0" smtClean="0"/>
              <a:t>Range of expertise:</a:t>
            </a:r>
            <a:r>
              <a:rPr lang="en-US" dirty="0" smtClean="0"/>
              <a:t> Principal in international company, to no professional position</a:t>
            </a:r>
          </a:p>
          <a:p>
            <a:endParaRPr lang="en-US" dirty="0"/>
          </a:p>
          <a:p>
            <a:r>
              <a:rPr lang="en-US" i="1" dirty="0" smtClean="0"/>
              <a:t>N</a:t>
            </a:r>
            <a:r>
              <a:rPr lang="en-US" dirty="0" smtClean="0"/>
              <a:t> = 49</a:t>
            </a:r>
          </a:p>
          <a:p>
            <a:endParaRPr lang="en-US" dirty="0"/>
          </a:p>
        </p:txBody>
      </p:sp>
      <p:sp>
        <p:nvSpPr>
          <p:cNvPr id="5" name="Rectangle 4"/>
          <p:cNvSpPr/>
          <p:nvPr/>
        </p:nvSpPr>
        <p:spPr>
          <a:xfrm>
            <a:off x="914400" y="5680710"/>
            <a:ext cx="4267200" cy="276999"/>
          </a:xfrm>
          <a:prstGeom prst="rect">
            <a:avLst/>
          </a:prstGeom>
        </p:spPr>
        <p:txBody>
          <a:bodyPr wrap="square">
            <a:spAutoFit/>
          </a:bodyPr>
          <a:lstStyle/>
          <a:p>
            <a:pPr algn="ctr"/>
            <a:r>
              <a:rPr lang="en-US" sz="1200" i="1" dirty="0"/>
              <a:t>Svetlana </a:t>
            </a:r>
            <a:r>
              <a:rPr lang="en-US" sz="1200" i="1" dirty="0" err="1"/>
              <a:t>Zakharova</a:t>
            </a:r>
            <a:r>
              <a:rPr lang="en-US" sz="1200" i="1" dirty="0"/>
              <a:t> in </a:t>
            </a:r>
            <a:r>
              <a:rPr lang="en-US" sz="1200" dirty="0" err="1"/>
              <a:t>Kitri</a:t>
            </a:r>
            <a:r>
              <a:rPr lang="en-US" sz="1200" dirty="0"/>
              <a:t> Variation</a:t>
            </a:r>
            <a:r>
              <a:rPr lang="en-US" sz="1200" i="1" dirty="0"/>
              <a:t> with the Bolshoi Ballet</a:t>
            </a:r>
          </a:p>
        </p:txBody>
      </p:sp>
    </p:spTree>
    <p:extLst>
      <p:ext uri="{BB962C8B-B14F-4D97-AF65-F5344CB8AC3E}">
        <p14:creationId xmlns:p14="http://schemas.microsoft.com/office/powerpoint/2010/main" val="1552456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1" name="TextBox 20"/>
          <p:cNvSpPr txBox="1"/>
          <p:nvPr/>
        </p:nvSpPr>
        <p:spPr>
          <a:xfrm>
            <a:off x="99993" y="6248400"/>
            <a:ext cx="9044007" cy="338554"/>
          </a:xfrm>
          <a:prstGeom prst="rect">
            <a:avLst/>
          </a:prstGeom>
          <a:noFill/>
        </p:spPr>
        <p:txBody>
          <a:bodyPr wrap="square" rtlCol="0">
            <a:spAutoFit/>
          </a:bodyPr>
          <a:lstStyle/>
          <a:p>
            <a:pPr algn="ctr"/>
            <a:r>
              <a:rPr lang="en-US" sz="1600" dirty="0" smtClean="0"/>
              <a:t>Hutchinson, Sachs-Ericsson, &amp; Ericsson (2014), </a:t>
            </a:r>
            <a:r>
              <a:rPr lang="en-US" sz="1600" i="1" dirty="0" smtClean="0"/>
              <a:t>High Ability Studies</a:t>
            </a:r>
            <a:endParaRPr lang="en-US" sz="1600" i="1" dirty="0"/>
          </a:p>
        </p:txBody>
      </p:sp>
      <p:graphicFrame>
        <p:nvGraphicFramePr>
          <p:cNvPr id="22" name="Chart 21"/>
          <p:cNvGraphicFramePr/>
          <p:nvPr>
            <p:extLst>
              <p:ext uri="{D42A27DB-BD31-4B8C-83A1-F6EECF244321}">
                <p14:modId xmlns:p14="http://schemas.microsoft.com/office/powerpoint/2010/main" val="2886788043"/>
              </p:ext>
            </p:extLst>
          </p:nvPr>
        </p:nvGraphicFramePr>
        <p:xfrm>
          <a:off x="1284767" y="19558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1720701" y="1447800"/>
            <a:ext cx="3886200" cy="492443"/>
          </a:xfrm>
          <a:prstGeom prst="rect">
            <a:avLst/>
          </a:prstGeom>
          <a:noFill/>
        </p:spPr>
        <p:txBody>
          <a:bodyPr wrap="square" rtlCol="0">
            <a:spAutoFit/>
          </a:bodyPr>
          <a:lstStyle/>
          <a:p>
            <a:pPr algn="ctr"/>
            <a:r>
              <a:rPr lang="en-US" sz="2600" b="1" dirty="0" smtClean="0"/>
              <a:t>Ballet</a:t>
            </a:r>
            <a:endParaRPr lang="en-US" sz="2600" b="1" dirty="0"/>
          </a:p>
        </p:txBody>
      </p:sp>
      <p:sp>
        <p:nvSpPr>
          <p:cNvPr id="3" name="TextBox 2"/>
          <p:cNvSpPr txBox="1"/>
          <p:nvPr/>
        </p:nvSpPr>
        <p:spPr>
          <a:xfrm>
            <a:off x="5791200" y="1752600"/>
            <a:ext cx="2971800" cy="923330"/>
          </a:xfrm>
          <a:prstGeom prst="rect">
            <a:avLst/>
          </a:prstGeom>
          <a:noFill/>
        </p:spPr>
        <p:txBody>
          <a:bodyPr wrap="square" rtlCol="0">
            <a:spAutoFit/>
          </a:bodyPr>
          <a:lstStyle/>
          <a:p>
            <a:r>
              <a:rPr lang="en-US" b="1" dirty="0" smtClean="0"/>
              <a:t>Age 18: </a:t>
            </a:r>
            <a:r>
              <a:rPr lang="en-US" dirty="0" smtClean="0"/>
              <a:t>practice aimed at improving technique and attained level of expertise.</a:t>
            </a:r>
            <a:endParaRPr lang="en-US" dirty="0"/>
          </a:p>
        </p:txBody>
      </p:sp>
      <p:sp>
        <p:nvSpPr>
          <p:cNvPr id="2" name="TextBox 1"/>
          <p:cNvSpPr txBox="1"/>
          <p:nvPr/>
        </p:nvSpPr>
        <p:spPr>
          <a:xfrm>
            <a:off x="5791200" y="4876800"/>
            <a:ext cx="1447800" cy="461665"/>
          </a:xfrm>
          <a:prstGeom prst="rect">
            <a:avLst/>
          </a:prstGeom>
          <a:noFill/>
        </p:spPr>
        <p:txBody>
          <a:bodyPr wrap="square" rtlCol="0">
            <a:spAutoFit/>
          </a:bodyPr>
          <a:lstStyle/>
          <a:p>
            <a:pPr algn="ctr"/>
            <a:r>
              <a:rPr lang="en-US" sz="2400" i="1" dirty="0" smtClean="0"/>
              <a:t>r</a:t>
            </a:r>
            <a:r>
              <a:rPr lang="en-US" sz="2400" dirty="0" smtClean="0"/>
              <a:t> = .50</a:t>
            </a:r>
            <a:endParaRPr lang="en-US" sz="2400" dirty="0"/>
          </a:p>
        </p:txBody>
      </p:sp>
    </p:spTree>
    <p:extLst>
      <p:ext uri="{BB962C8B-B14F-4D97-AF65-F5344CB8AC3E}">
        <p14:creationId xmlns:p14="http://schemas.microsoft.com/office/powerpoint/2010/main" val="2895890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p:cNvPicPr>
            <a:picLocks noChangeAspect="1"/>
          </p:cNvPicPr>
          <p:nvPr/>
        </p:nvPicPr>
        <p:blipFill rotWithShape="1">
          <a:blip r:embed="rId2"/>
          <a:srcRect l="5371" t="7066" r="8680" b="8123"/>
          <a:stretch/>
        </p:blipFill>
        <p:spPr>
          <a:xfrm>
            <a:off x="1524000" y="4474578"/>
            <a:ext cx="2590800" cy="1943099"/>
          </a:xfrm>
          <a:prstGeom prst="rect">
            <a:avLst/>
          </a:prstGeom>
        </p:spPr>
      </p:pic>
      <p:pic>
        <p:nvPicPr>
          <p:cNvPr id="6" name="Picture 5"/>
          <p:cNvPicPr>
            <a:picLocks noChangeAspect="1"/>
          </p:cNvPicPr>
          <p:nvPr/>
        </p:nvPicPr>
        <p:blipFill rotWithShape="1">
          <a:blip r:embed="rId3"/>
          <a:srcRect l="5069" t="2580" r="6124" b="4525"/>
          <a:stretch/>
        </p:blipFill>
        <p:spPr>
          <a:xfrm>
            <a:off x="1790700" y="1569882"/>
            <a:ext cx="2057400" cy="2554014"/>
          </a:xfrm>
          <a:prstGeom prst="rect">
            <a:avLst/>
          </a:prstGeom>
        </p:spPr>
      </p:pic>
      <p:sp>
        <p:nvSpPr>
          <p:cNvPr id="7" name="TextBox 6"/>
          <p:cNvSpPr txBox="1"/>
          <p:nvPr/>
        </p:nvSpPr>
        <p:spPr>
          <a:xfrm>
            <a:off x="4648200" y="2606457"/>
            <a:ext cx="4343400" cy="3447098"/>
          </a:xfrm>
          <a:prstGeom prst="rect">
            <a:avLst/>
          </a:prstGeom>
          <a:noFill/>
        </p:spPr>
        <p:txBody>
          <a:bodyPr wrap="square" rtlCol="0">
            <a:spAutoFit/>
          </a:bodyPr>
          <a:lstStyle/>
          <a:p>
            <a:r>
              <a:rPr lang="en-US" sz="2200" b="1" dirty="0" smtClean="0"/>
              <a:t>Chamberlain et al. (2015) </a:t>
            </a:r>
            <a:r>
              <a:rPr lang="en-US" sz="2200" dirty="0" smtClean="0">
                <a:sym typeface="Symbol" panose="05050102010706020507" pitchFamily="18" charset="2"/>
              </a:rPr>
              <a:t>-</a:t>
            </a:r>
            <a:endParaRPr lang="en-US" sz="1200" dirty="0" smtClean="0">
              <a:sym typeface="Symbol" panose="05050102010706020507" pitchFamily="18" charset="2"/>
            </a:endParaRPr>
          </a:p>
          <a:p>
            <a:endParaRPr lang="en-US" sz="1200" dirty="0">
              <a:sym typeface="Symbol" panose="05050102010706020507" pitchFamily="18" charset="2"/>
            </a:endParaRPr>
          </a:p>
          <a:p>
            <a:r>
              <a:rPr lang="en-US" sz="2200" dirty="0" smtClean="0">
                <a:sym typeface="Symbol" panose="05050102010706020507" pitchFamily="18" charset="2"/>
              </a:rPr>
              <a:t>- Painting/drawing </a:t>
            </a:r>
            <a:r>
              <a:rPr lang="en-US" sz="2200" dirty="0">
                <a:sym typeface="Symbol" panose="05050102010706020507" pitchFamily="18" charset="2"/>
              </a:rPr>
              <a:t>experience </a:t>
            </a:r>
            <a:endParaRPr lang="en-US" sz="2200" dirty="0" smtClean="0">
              <a:sym typeface="Symbol" panose="05050102010706020507" pitchFamily="18" charset="2"/>
            </a:endParaRPr>
          </a:p>
          <a:p>
            <a:r>
              <a:rPr lang="en-US" sz="2200" dirty="0" smtClean="0">
                <a:sym typeface="Symbol" panose="05050102010706020507" pitchFamily="18" charset="2"/>
              </a:rPr>
              <a:t>- Drawing techniques</a:t>
            </a:r>
          </a:p>
          <a:p>
            <a:r>
              <a:rPr lang="en-US" sz="2200" dirty="0">
                <a:sym typeface="Symbol" panose="05050102010706020507" pitchFamily="18" charset="2"/>
              </a:rPr>
              <a:t>- </a:t>
            </a:r>
            <a:r>
              <a:rPr lang="en-US" sz="2200" dirty="0" smtClean="0">
                <a:sym typeface="Symbol" panose="05050102010706020507" pitchFamily="18" charset="2"/>
              </a:rPr>
              <a:t>Actual </a:t>
            </a:r>
            <a:r>
              <a:rPr lang="en-US" sz="2200" dirty="0">
                <a:sym typeface="Symbol" panose="05050102010706020507" pitchFamily="18" charset="2"/>
              </a:rPr>
              <a:t>drawing ability</a:t>
            </a:r>
            <a:endParaRPr lang="en-US" sz="2200" dirty="0" smtClean="0">
              <a:sym typeface="Symbol" panose="05050102010706020507" pitchFamily="18" charset="2"/>
            </a:endParaRPr>
          </a:p>
          <a:p>
            <a:r>
              <a:rPr lang="en-US" sz="2200" dirty="0" smtClean="0">
                <a:sym typeface="Symbol" panose="05050102010706020507" pitchFamily="18" charset="2"/>
              </a:rPr>
              <a:t>- Self-rated drawing ability</a:t>
            </a:r>
          </a:p>
          <a:p>
            <a:r>
              <a:rPr lang="en-US" sz="2200" dirty="0" smtClean="0">
                <a:sym typeface="Symbol" panose="05050102010706020507" pitchFamily="18" charset="2"/>
              </a:rPr>
              <a:t>- Personality, intelligence</a:t>
            </a:r>
          </a:p>
          <a:p>
            <a:endParaRPr lang="en-US" sz="1200" dirty="0">
              <a:sym typeface="Symbol" panose="05050102010706020507" pitchFamily="18" charset="2"/>
            </a:endParaRPr>
          </a:p>
          <a:p>
            <a:r>
              <a:rPr lang="en-US" sz="2200" i="1" dirty="0" smtClean="0">
                <a:sym typeface="Symbol" panose="05050102010706020507" pitchFamily="18" charset="2"/>
              </a:rPr>
              <a:t>N</a:t>
            </a:r>
            <a:r>
              <a:rPr lang="en-US" sz="2200" dirty="0" smtClean="0">
                <a:sym typeface="Symbol" panose="05050102010706020507" pitchFamily="18" charset="2"/>
              </a:rPr>
              <a:t> = 302</a:t>
            </a:r>
            <a:endParaRPr lang="en-US" sz="2200" dirty="0" smtClean="0"/>
          </a:p>
          <a:p>
            <a:endParaRPr lang="en-US" sz="2200" dirty="0"/>
          </a:p>
          <a:p>
            <a:endParaRPr lang="en-US" dirty="0"/>
          </a:p>
        </p:txBody>
      </p:sp>
    </p:spTree>
    <p:extLst>
      <p:ext uri="{BB962C8B-B14F-4D97-AF65-F5344CB8AC3E}">
        <p14:creationId xmlns:p14="http://schemas.microsoft.com/office/powerpoint/2010/main" val="2639939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8" name="TextBox 7"/>
          <p:cNvSpPr txBox="1"/>
          <p:nvPr/>
        </p:nvSpPr>
        <p:spPr>
          <a:xfrm>
            <a:off x="99993" y="6248400"/>
            <a:ext cx="9044007" cy="338554"/>
          </a:xfrm>
          <a:prstGeom prst="rect">
            <a:avLst/>
          </a:prstGeom>
          <a:noFill/>
        </p:spPr>
        <p:txBody>
          <a:bodyPr wrap="square" rtlCol="0">
            <a:spAutoFit/>
          </a:bodyPr>
          <a:lstStyle/>
          <a:p>
            <a:pPr algn="ctr"/>
            <a:r>
              <a:rPr lang="en-US" sz="1600" dirty="0" smtClean="0"/>
              <a:t>Chamberlain et al. (2015), </a:t>
            </a:r>
            <a:r>
              <a:rPr lang="en-US" sz="1600" i="1" dirty="0" smtClean="0"/>
              <a:t>Psychology of Aesthetics, Creativity, and Arts</a:t>
            </a:r>
            <a:endParaRPr lang="en-US" sz="1600" i="1" dirty="0"/>
          </a:p>
        </p:txBody>
      </p:sp>
      <p:sp>
        <p:nvSpPr>
          <p:cNvPr id="3" name="TextBox 2"/>
          <p:cNvSpPr txBox="1"/>
          <p:nvPr/>
        </p:nvSpPr>
        <p:spPr>
          <a:xfrm>
            <a:off x="152400" y="4975301"/>
            <a:ext cx="2209800" cy="369332"/>
          </a:xfrm>
          <a:prstGeom prst="rect">
            <a:avLst/>
          </a:prstGeom>
          <a:noFill/>
          <a:ln w="28575">
            <a:solidFill>
              <a:schemeClr val="tx1">
                <a:lumMod val="75000"/>
                <a:lumOff val="25000"/>
              </a:schemeClr>
            </a:solidFill>
          </a:ln>
        </p:spPr>
        <p:txBody>
          <a:bodyPr wrap="square" rtlCol="0">
            <a:spAutoFit/>
          </a:bodyPr>
          <a:lstStyle/>
          <a:p>
            <a:pPr algn="ctr"/>
            <a:r>
              <a:rPr lang="en-US" dirty="0" smtClean="0"/>
              <a:t>Drawing time</a:t>
            </a:r>
            <a:endParaRPr lang="en-US" dirty="0"/>
          </a:p>
        </p:txBody>
      </p:sp>
      <p:sp>
        <p:nvSpPr>
          <p:cNvPr id="7" name="TextBox 6"/>
          <p:cNvSpPr txBox="1"/>
          <p:nvPr/>
        </p:nvSpPr>
        <p:spPr>
          <a:xfrm>
            <a:off x="2362200" y="4038600"/>
            <a:ext cx="2209800" cy="369332"/>
          </a:xfrm>
          <a:prstGeom prst="rect">
            <a:avLst/>
          </a:prstGeom>
          <a:noFill/>
          <a:ln w="28575">
            <a:solidFill>
              <a:schemeClr val="tx1">
                <a:lumMod val="75000"/>
                <a:lumOff val="25000"/>
              </a:schemeClr>
            </a:solidFill>
          </a:ln>
        </p:spPr>
        <p:txBody>
          <a:bodyPr wrap="square" rtlCol="0">
            <a:spAutoFit/>
          </a:bodyPr>
          <a:lstStyle/>
          <a:p>
            <a:pPr algn="ctr"/>
            <a:r>
              <a:rPr lang="en-US" dirty="0" smtClean="0"/>
              <a:t>Drawing techniques</a:t>
            </a:r>
            <a:endParaRPr lang="en-US" dirty="0"/>
          </a:p>
        </p:txBody>
      </p:sp>
      <p:sp>
        <p:nvSpPr>
          <p:cNvPr id="10" name="TextBox 9"/>
          <p:cNvSpPr txBox="1"/>
          <p:nvPr/>
        </p:nvSpPr>
        <p:spPr>
          <a:xfrm>
            <a:off x="4572000" y="3093336"/>
            <a:ext cx="2209800" cy="369332"/>
          </a:xfrm>
          <a:prstGeom prst="rect">
            <a:avLst/>
          </a:prstGeom>
          <a:noFill/>
          <a:ln w="28575">
            <a:solidFill>
              <a:schemeClr val="tx1">
                <a:lumMod val="75000"/>
                <a:lumOff val="25000"/>
              </a:schemeClr>
            </a:solidFill>
          </a:ln>
        </p:spPr>
        <p:txBody>
          <a:bodyPr wrap="square" rtlCol="0">
            <a:spAutoFit/>
          </a:bodyPr>
          <a:lstStyle/>
          <a:p>
            <a:pPr algn="ctr"/>
            <a:r>
              <a:rPr lang="en-US" dirty="0" smtClean="0"/>
              <a:t>Actual drawing ability</a:t>
            </a:r>
            <a:endParaRPr lang="en-US" dirty="0"/>
          </a:p>
        </p:txBody>
      </p:sp>
      <p:sp>
        <p:nvSpPr>
          <p:cNvPr id="11" name="TextBox 10"/>
          <p:cNvSpPr txBox="1"/>
          <p:nvPr/>
        </p:nvSpPr>
        <p:spPr>
          <a:xfrm>
            <a:off x="6781800" y="2167268"/>
            <a:ext cx="2209800" cy="369332"/>
          </a:xfrm>
          <a:prstGeom prst="rect">
            <a:avLst/>
          </a:prstGeom>
          <a:noFill/>
          <a:ln w="28575">
            <a:solidFill>
              <a:schemeClr val="tx1">
                <a:lumMod val="75000"/>
                <a:lumOff val="25000"/>
              </a:schemeClr>
            </a:solidFill>
          </a:ln>
        </p:spPr>
        <p:txBody>
          <a:bodyPr wrap="square" rtlCol="0">
            <a:spAutoFit/>
          </a:bodyPr>
          <a:lstStyle/>
          <a:p>
            <a:pPr algn="ctr"/>
            <a:r>
              <a:rPr lang="en-US" dirty="0" smtClean="0"/>
              <a:t>S-R Drawing ability</a:t>
            </a:r>
            <a:endParaRPr lang="en-US" dirty="0"/>
          </a:p>
        </p:txBody>
      </p:sp>
      <p:cxnSp>
        <p:nvCxnSpPr>
          <p:cNvPr id="5" name="Curved Connector 4"/>
          <p:cNvCxnSpPr>
            <a:stCxn id="3" idx="3"/>
            <a:endCxn id="7" idx="2"/>
          </p:cNvCxnSpPr>
          <p:nvPr/>
        </p:nvCxnSpPr>
        <p:spPr>
          <a:xfrm flipV="1">
            <a:off x="2362200" y="4407932"/>
            <a:ext cx="1104900" cy="752035"/>
          </a:xfrm>
          <a:prstGeom prst="curvedConnector2">
            <a:avLst/>
          </a:prstGeom>
          <a:ln w="2857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7" idx="3"/>
            <a:endCxn id="10" idx="2"/>
          </p:cNvCxnSpPr>
          <p:nvPr/>
        </p:nvCxnSpPr>
        <p:spPr>
          <a:xfrm flipV="1">
            <a:off x="4572000" y="3462668"/>
            <a:ext cx="1104900" cy="760598"/>
          </a:xfrm>
          <a:prstGeom prst="curvedConnector2">
            <a:avLst/>
          </a:prstGeom>
          <a:ln w="2857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0" idx="3"/>
            <a:endCxn id="11" idx="2"/>
          </p:cNvCxnSpPr>
          <p:nvPr/>
        </p:nvCxnSpPr>
        <p:spPr>
          <a:xfrm flipV="1">
            <a:off x="6781800" y="2536600"/>
            <a:ext cx="1104900" cy="741402"/>
          </a:xfrm>
          <a:prstGeom prst="curvedConnector2">
            <a:avLst/>
          </a:prstGeom>
          <a:ln w="2857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4572000" y="2546225"/>
            <a:ext cx="3474720" cy="1686666"/>
          </a:xfrm>
          <a:prstGeom prst="curvedConnector2">
            <a:avLst/>
          </a:prstGeom>
          <a:ln w="2857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2362200" y="2546225"/>
            <a:ext cx="5852160" cy="2623367"/>
          </a:xfrm>
          <a:prstGeom prst="curvedConnector2">
            <a:avLst/>
          </a:prstGeom>
          <a:ln w="2857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90800" y="4635798"/>
            <a:ext cx="609600" cy="369332"/>
          </a:xfrm>
          <a:prstGeom prst="rect">
            <a:avLst/>
          </a:prstGeom>
          <a:noFill/>
        </p:spPr>
        <p:txBody>
          <a:bodyPr wrap="square" rtlCol="0">
            <a:spAutoFit/>
          </a:bodyPr>
          <a:lstStyle/>
          <a:p>
            <a:pPr algn="ctr"/>
            <a:r>
              <a:rPr lang="en-US" dirty="0" smtClean="0"/>
              <a:t>.28</a:t>
            </a:r>
            <a:endParaRPr lang="en-US" dirty="0"/>
          </a:p>
        </p:txBody>
      </p:sp>
      <p:sp>
        <p:nvSpPr>
          <p:cNvPr id="35" name="TextBox 34"/>
          <p:cNvSpPr txBox="1"/>
          <p:nvPr/>
        </p:nvSpPr>
        <p:spPr>
          <a:xfrm>
            <a:off x="4843132" y="3679901"/>
            <a:ext cx="609600" cy="369332"/>
          </a:xfrm>
          <a:prstGeom prst="rect">
            <a:avLst/>
          </a:prstGeom>
          <a:noFill/>
        </p:spPr>
        <p:txBody>
          <a:bodyPr wrap="square" rtlCol="0">
            <a:spAutoFit/>
          </a:bodyPr>
          <a:lstStyle/>
          <a:p>
            <a:pPr algn="ctr"/>
            <a:r>
              <a:rPr lang="en-US" dirty="0" smtClean="0"/>
              <a:t>.25</a:t>
            </a:r>
            <a:endParaRPr lang="en-US" dirty="0"/>
          </a:p>
        </p:txBody>
      </p:sp>
      <p:sp>
        <p:nvSpPr>
          <p:cNvPr id="43" name="TextBox 42"/>
          <p:cNvSpPr txBox="1"/>
          <p:nvPr/>
        </p:nvSpPr>
        <p:spPr>
          <a:xfrm>
            <a:off x="7010400" y="2754868"/>
            <a:ext cx="609600" cy="369332"/>
          </a:xfrm>
          <a:prstGeom prst="rect">
            <a:avLst/>
          </a:prstGeom>
          <a:noFill/>
        </p:spPr>
        <p:txBody>
          <a:bodyPr wrap="square" rtlCol="0">
            <a:spAutoFit/>
          </a:bodyPr>
          <a:lstStyle/>
          <a:p>
            <a:pPr algn="ctr"/>
            <a:r>
              <a:rPr lang="en-US" dirty="0" smtClean="0"/>
              <a:t>.30</a:t>
            </a:r>
            <a:endParaRPr lang="en-US" dirty="0"/>
          </a:p>
        </p:txBody>
      </p:sp>
      <p:sp>
        <p:nvSpPr>
          <p:cNvPr id="44" name="TextBox 43"/>
          <p:cNvSpPr txBox="1"/>
          <p:nvPr/>
        </p:nvSpPr>
        <p:spPr>
          <a:xfrm>
            <a:off x="6019800" y="3581400"/>
            <a:ext cx="609600" cy="369332"/>
          </a:xfrm>
          <a:prstGeom prst="rect">
            <a:avLst/>
          </a:prstGeom>
          <a:noFill/>
        </p:spPr>
        <p:txBody>
          <a:bodyPr wrap="square" rtlCol="0">
            <a:spAutoFit/>
          </a:bodyPr>
          <a:lstStyle/>
          <a:p>
            <a:pPr algn="ctr"/>
            <a:r>
              <a:rPr lang="en-US" dirty="0" smtClean="0"/>
              <a:t>.22</a:t>
            </a:r>
            <a:endParaRPr lang="en-US" dirty="0"/>
          </a:p>
        </p:txBody>
      </p:sp>
      <p:sp>
        <p:nvSpPr>
          <p:cNvPr id="45" name="TextBox 44"/>
          <p:cNvSpPr txBox="1"/>
          <p:nvPr/>
        </p:nvSpPr>
        <p:spPr>
          <a:xfrm>
            <a:off x="4800600" y="4420635"/>
            <a:ext cx="609600" cy="369332"/>
          </a:xfrm>
          <a:prstGeom prst="rect">
            <a:avLst/>
          </a:prstGeom>
          <a:noFill/>
        </p:spPr>
        <p:txBody>
          <a:bodyPr wrap="square" rtlCol="0">
            <a:spAutoFit/>
          </a:bodyPr>
          <a:lstStyle/>
          <a:p>
            <a:pPr algn="ctr"/>
            <a:r>
              <a:rPr lang="en-US" dirty="0" smtClean="0"/>
              <a:t>.20</a:t>
            </a:r>
            <a:endParaRPr lang="en-US" dirty="0"/>
          </a:p>
        </p:txBody>
      </p:sp>
      <p:sp>
        <p:nvSpPr>
          <p:cNvPr id="46" name="TextBox 45"/>
          <p:cNvSpPr txBox="1"/>
          <p:nvPr/>
        </p:nvSpPr>
        <p:spPr>
          <a:xfrm>
            <a:off x="5181600" y="2325469"/>
            <a:ext cx="1066800" cy="646331"/>
          </a:xfrm>
          <a:prstGeom prst="rect">
            <a:avLst/>
          </a:prstGeom>
          <a:noFill/>
        </p:spPr>
        <p:txBody>
          <a:bodyPr wrap="square" rtlCol="0">
            <a:spAutoFit/>
          </a:bodyPr>
          <a:lstStyle/>
          <a:p>
            <a:pPr algn="ctr"/>
            <a:r>
              <a:rPr lang="en-US" sz="3600" b="1" dirty="0" smtClean="0">
                <a:solidFill>
                  <a:srgbClr val="C00000"/>
                </a:solidFill>
              </a:rPr>
              <a:t>7%</a:t>
            </a:r>
            <a:endParaRPr lang="en-US" sz="3600" b="1" dirty="0">
              <a:solidFill>
                <a:srgbClr val="C00000"/>
              </a:solidFill>
            </a:endParaRPr>
          </a:p>
        </p:txBody>
      </p:sp>
    </p:spTree>
    <p:extLst>
      <p:ext uri="{BB962C8B-B14F-4D97-AF65-F5344CB8AC3E}">
        <p14:creationId xmlns:p14="http://schemas.microsoft.com/office/powerpoint/2010/main" val="1284186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1162050" y="2971800"/>
            <a:ext cx="6819900" cy="2062103"/>
          </a:xfrm>
          <a:prstGeom prst="rect">
            <a:avLst/>
          </a:prstGeom>
          <a:noFill/>
        </p:spPr>
        <p:txBody>
          <a:bodyPr wrap="square" rtlCol="0">
            <a:spAutoFit/>
          </a:bodyPr>
          <a:lstStyle/>
          <a:p>
            <a:r>
              <a:rPr lang="en-US" sz="3200" b="1" dirty="0" smtClean="0">
                <a:solidFill>
                  <a:srgbClr val="FF0000"/>
                </a:solidFill>
              </a:rPr>
              <a:t>Conclusion: </a:t>
            </a:r>
            <a:r>
              <a:rPr lang="en-US" sz="3200" dirty="0" smtClean="0"/>
              <a:t>Deliberate practice is important, but not as important as Ericsson and colleagues have argued.</a:t>
            </a:r>
          </a:p>
          <a:p>
            <a:endParaRPr lang="en-US" sz="3200" dirty="0"/>
          </a:p>
        </p:txBody>
      </p:sp>
    </p:spTree>
    <p:extLst>
      <p:ext uri="{BB962C8B-B14F-4D97-AF65-F5344CB8AC3E}">
        <p14:creationId xmlns:p14="http://schemas.microsoft.com/office/powerpoint/2010/main" val="2043545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ch Hambrick\AppData\Local\Microsoft\Windows\Temporary Internet Files\Content.IE5\AR15BNGQ\creativity_by_waterpolo218-d5ql82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776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ch Hambrick\AppData\Local\Microsoft\Windows\Temporary Internet Files\Content.IE5\AR15BNGQ\creativity_by_waterpolo218-d5ql82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4876800" y="381000"/>
            <a:ext cx="4038600" cy="1569660"/>
          </a:xfrm>
          <a:prstGeom prst="rect">
            <a:avLst/>
          </a:prstGeom>
          <a:noFill/>
        </p:spPr>
        <p:txBody>
          <a:bodyPr wrap="square" rtlCol="0">
            <a:spAutoFit/>
          </a:bodyPr>
          <a:lstStyle/>
          <a:p>
            <a:r>
              <a:rPr lang="en-US" sz="3200" i="1" dirty="0" smtClean="0">
                <a:solidFill>
                  <a:srgbClr val="006AA7"/>
                </a:solidFill>
              </a:rPr>
              <a:t>One piece </a:t>
            </a:r>
          </a:p>
          <a:p>
            <a:r>
              <a:rPr lang="en-US" sz="3200" i="1" dirty="0" smtClean="0">
                <a:solidFill>
                  <a:schemeClr val="bg1">
                    <a:lumMod val="50000"/>
                  </a:schemeClr>
                </a:solidFill>
              </a:rPr>
              <a:t>	of a complex </a:t>
            </a:r>
          </a:p>
          <a:p>
            <a:r>
              <a:rPr lang="en-US" sz="3200" i="1" dirty="0">
                <a:solidFill>
                  <a:schemeClr val="bg1">
                    <a:lumMod val="50000"/>
                  </a:schemeClr>
                </a:solidFill>
              </a:rPr>
              <a:t>	</a:t>
            </a:r>
            <a:r>
              <a:rPr lang="en-US" sz="3200" i="1" dirty="0" smtClean="0">
                <a:solidFill>
                  <a:schemeClr val="bg1">
                    <a:lumMod val="50000"/>
                  </a:schemeClr>
                </a:solidFill>
              </a:rPr>
              <a:t>	       puzzle</a:t>
            </a:r>
            <a:endParaRPr lang="en-US" sz="3200" i="1" dirty="0">
              <a:solidFill>
                <a:schemeClr val="bg1">
                  <a:lumMod val="50000"/>
                </a:schemeClr>
              </a:solidFill>
            </a:endParaRPr>
          </a:p>
        </p:txBody>
      </p:sp>
    </p:spTree>
    <p:extLst>
      <p:ext uri="{BB962C8B-B14F-4D97-AF65-F5344CB8AC3E}">
        <p14:creationId xmlns:p14="http://schemas.microsoft.com/office/powerpoint/2010/main" val="3384181138"/>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82140" y="1828800"/>
            <a:ext cx="5394960" cy="3149812"/>
          </a:xfrm>
          <a:prstGeom prst="rect">
            <a:avLst/>
          </a:prstGeom>
        </p:spPr>
      </p:pic>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CAVEATS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1066800" y="5257800"/>
            <a:ext cx="7315200" cy="1015663"/>
          </a:xfrm>
          <a:prstGeom prst="rect">
            <a:avLst/>
          </a:prstGeom>
          <a:solidFill>
            <a:srgbClr val="FFFF00"/>
          </a:solidFill>
        </p:spPr>
        <p:txBody>
          <a:bodyPr wrap="square" rtlCol="0">
            <a:spAutoFit/>
          </a:bodyPr>
          <a:lstStyle/>
          <a:p>
            <a:r>
              <a:rPr lang="en-US" sz="3000" dirty="0" smtClean="0"/>
              <a:t>    (1) 	Case for deliberate practice is based 	largely on cross-sectional</a:t>
            </a:r>
            <a:r>
              <a:rPr lang="en-US" sz="3000" dirty="0"/>
              <a:t> </a:t>
            </a:r>
            <a:r>
              <a:rPr lang="en-US" sz="3000" dirty="0" smtClean="0"/>
              <a:t>evidence.</a:t>
            </a:r>
            <a:endParaRPr lang="en-US" sz="3000" dirty="0"/>
          </a:p>
        </p:txBody>
      </p:sp>
      <p:sp>
        <p:nvSpPr>
          <p:cNvPr id="3" name="TextBox 2"/>
          <p:cNvSpPr txBox="1"/>
          <p:nvPr/>
        </p:nvSpPr>
        <p:spPr>
          <a:xfrm>
            <a:off x="3124200" y="1524000"/>
            <a:ext cx="3581400" cy="276999"/>
          </a:xfrm>
          <a:prstGeom prst="rect">
            <a:avLst/>
          </a:prstGeom>
          <a:noFill/>
        </p:spPr>
        <p:txBody>
          <a:bodyPr wrap="square" rtlCol="0">
            <a:spAutoFit/>
          </a:bodyPr>
          <a:lstStyle/>
          <a:p>
            <a:pPr algn="ctr"/>
            <a:r>
              <a:rPr lang="en-US" sz="1200" dirty="0" smtClean="0">
                <a:solidFill>
                  <a:schemeClr val="bg1">
                    <a:lumMod val="50000"/>
                  </a:schemeClr>
                </a:solidFill>
              </a:rPr>
              <a:t>Ericsson (2006), Figure 38.4</a:t>
            </a:r>
            <a:endParaRPr lang="en-US" sz="1200" dirty="0">
              <a:solidFill>
                <a:schemeClr val="bg1">
                  <a:lumMod val="50000"/>
                </a:schemeClr>
              </a:solidFill>
            </a:endParaRPr>
          </a:p>
        </p:txBody>
      </p:sp>
    </p:spTree>
    <p:extLst>
      <p:ext uri="{BB962C8B-B14F-4D97-AF65-F5344CB8AC3E}">
        <p14:creationId xmlns:p14="http://schemas.microsoft.com/office/powerpoint/2010/main" val="342925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CAVEATS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1669952" cy="2517543"/>
          </a:xfrm>
          <a:prstGeom prst="rect">
            <a:avLst/>
          </a:prstGeom>
        </p:spPr>
      </p:pic>
      <p:pic>
        <p:nvPicPr>
          <p:cNvPr id="3" name="Picture 2"/>
          <p:cNvPicPr>
            <a:picLocks/>
          </p:cNvPicPr>
          <p:nvPr/>
        </p:nvPicPr>
        <p:blipFill rotWithShape="1">
          <a:blip r:embed="rId4">
            <a:extLst>
              <a:ext uri="{28A0092B-C50C-407E-A947-70E740481C1C}">
                <a14:useLocalDpi xmlns:a14="http://schemas.microsoft.com/office/drawing/2010/main" val="0"/>
              </a:ext>
            </a:extLst>
          </a:blip>
          <a:srcRect b="2378"/>
          <a:stretch/>
        </p:blipFill>
        <p:spPr>
          <a:xfrm>
            <a:off x="6781800" y="1992630"/>
            <a:ext cx="1600200" cy="2496312"/>
          </a:xfrm>
          <a:prstGeom prst="rect">
            <a:avLst/>
          </a:prstGeom>
        </p:spPr>
      </p:pic>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2736752" y="1981200"/>
            <a:ext cx="1600200" cy="2517543"/>
          </a:xfrm>
          <a:prstGeom prst="rect">
            <a:avLst/>
          </a:prstGeom>
          <a:ln>
            <a:solidFill>
              <a:schemeClr val="bg1">
                <a:lumMod val="95000"/>
              </a:schemeClr>
            </a:solidFill>
          </a:ln>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4729974" y="1981200"/>
            <a:ext cx="1664378" cy="2492143"/>
          </a:xfrm>
          <a:prstGeom prst="rect">
            <a:avLst/>
          </a:prstGeom>
        </p:spPr>
      </p:pic>
      <p:sp>
        <p:nvSpPr>
          <p:cNvPr id="12" name="TextBox 11"/>
          <p:cNvSpPr txBox="1"/>
          <p:nvPr/>
        </p:nvSpPr>
        <p:spPr>
          <a:xfrm>
            <a:off x="1066800" y="5257800"/>
            <a:ext cx="7315200" cy="1015663"/>
          </a:xfrm>
          <a:prstGeom prst="rect">
            <a:avLst/>
          </a:prstGeom>
          <a:solidFill>
            <a:srgbClr val="FFFF00"/>
          </a:solidFill>
        </p:spPr>
        <p:txBody>
          <a:bodyPr wrap="square" rtlCol="0">
            <a:spAutoFit/>
          </a:bodyPr>
          <a:lstStyle/>
          <a:p>
            <a:r>
              <a:rPr lang="en-US" sz="3000" dirty="0" smtClean="0"/>
              <a:t>    (2) 	Case for deliberate practice is based 	largely on self-reports of practice.</a:t>
            </a:r>
            <a:endParaRPr lang="en-US" sz="3000" dirty="0"/>
          </a:p>
        </p:txBody>
      </p:sp>
    </p:spTree>
    <p:extLst>
      <p:ext uri="{BB962C8B-B14F-4D97-AF65-F5344CB8AC3E}">
        <p14:creationId xmlns:p14="http://schemas.microsoft.com/office/powerpoint/2010/main" val="3569593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1202" name="Picture 2" descr="http://i.telegraph.co.uk/multimedia/archive/02517/CARLSEN_PROFILE_2517500b.jpg">
            <a:hlinkClick r:id="rId3"/>
          </p:cNvPr>
          <p:cNvPicPr>
            <a:picLocks noChangeAspect="1" noChangeArrowheads="1"/>
          </p:cNvPicPr>
          <p:nvPr/>
        </p:nvPicPr>
        <p:blipFill>
          <a:blip r:embed="rId4" cstate="print"/>
          <a:srcRect/>
          <a:stretch>
            <a:fillRect/>
          </a:stretch>
        </p:blipFill>
        <p:spPr bwMode="auto">
          <a:xfrm>
            <a:off x="457200" y="2514600"/>
            <a:ext cx="4343400" cy="2711123"/>
          </a:xfrm>
          <a:prstGeom prst="rect">
            <a:avLst/>
          </a:prstGeom>
          <a:noFill/>
        </p:spPr>
      </p:pic>
      <p:sp>
        <p:nvSpPr>
          <p:cNvPr id="5" name="TextBox 4"/>
          <p:cNvSpPr txBox="1"/>
          <p:nvPr/>
        </p:nvSpPr>
        <p:spPr>
          <a:xfrm>
            <a:off x="5029200" y="2667000"/>
            <a:ext cx="4038600" cy="400110"/>
          </a:xfrm>
          <a:prstGeom prst="rect">
            <a:avLst/>
          </a:prstGeom>
          <a:noFill/>
        </p:spPr>
        <p:txBody>
          <a:bodyPr wrap="square" rtlCol="0">
            <a:spAutoFit/>
          </a:bodyPr>
          <a:lstStyle/>
          <a:p>
            <a:r>
              <a:rPr lang="en-US" sz="2000" dirty="0" smtClean="0"/>
              <a:t>- Learned moves of chess at 5</a:t>
            </a:r>
            <a:endParaRPr lang="en-US" sz="2000" dirty="0"/>
          </a:p>
        </p:txBody>
      </p:sp>
      <p:sp>
        <p:nvSpPr>
          <p:cNvPr id="6" name="TextBox 5"/>
          <p:cNvSpPr txBox="1"/>
          <p:nvPr/>
        </p:nvSpPr>
        <p:spPr>
          <a:xfrm>
            <a:off x="5029200" y="3124200"/>
            <a:ext cx="4038600" cy="400110"/>
          </a:xfrm>
          <a:prstGeom prst="rect">
            <a:avLst/>
          </a:prstGeom>
          <a:noFill/>
        </p:spPr>
        <p:txBody>
          <a:bodyPr wrap="square" rtlCol="0">
            <a:spAutoFit/>
          </a:bodyPr>
          <a:lstStyle/>
          <a:p>
            <a:r>
              <a:rPr lang="en-US" sz="2000" dirty="0" smtClean="0"/>
              <a:t>- Took up game seriously at 8</a:t>
            </a:r>
            <a:endParaRPr lang="en-US" sz="2000" dirty="0"/>
          </a:p>
        </p:txBody>
      </p:sp>
      <p:sp>
        <p:nvSpPr>
          <p:cNvPr id="7" name="TextBox 6"/>
          <p:cNvSpPr txBox="1"/>
          <p:nvPr/>
        </p:nvSpPr>
        <p:spPr>
          <a:xfrm>
            <a:off x="5029200" y="3596045"/>
            <a:ext cx="3733800" cy="400110"/>
          </a:xfrm>
          <a:prstGeom prst="rect">
            <a:avLst/>
          </a:prstGeom>
          <a:noFill/>
        </p:spPr>
        <p:txBody>
          <a:bodyPr wrap="square" rtlCol="0">
            <a:spAutoFit/>
          </a:bodyPr>
          <a:lstStyle/>
          <a:p>
            <a:r>
              <a:rPr lang="en-US" sz="2000" dirty="0" smtClean="0"/>
              <a:t>- Grandmaster at 13 </a:t>
            </a:r>
            <a:endParaRPr lang="en-US" sz="2000" dirty="0"/>
          </a:p>
        </p:txBody>
      </p:sp>
      <p:sp>
        <p:nvSpPr>
          <p:cNvPr id="8" name="TextBox 7"/>
          <p:cNvSpPr txBox="1"/>
          <p:nvPr/>
        </p:nvSpPr>
        <p:spPr>
          <a:xfrm>
            <a:off x="5029200" y="4053245"/>
            <a:ext cx="3733800" cy="400110"/>
          </a:xfrm>
          <a:prstGeom prst="rect">
            <a:avLst/>
          </a:prstGeom>
          <a:noFill/>
        </p:spPr>
        <p:txBody>
          <a:bodyPr wrap="square" rtlCol="0">
            <a:spAutoFit/>
          </a:bodyPr>
          <a:lstStyle/>
          <a:p>
            <a:r>
              <a:rPr lang="en-US" sz="2000" dirty="0" smtClean="0"/>
              <a:t>- FIDE World No. 1 at 19</a:t>
            </a:r>
            <a:endParaRPr lang="en-US" sz="2000" dirty="0"/>
          </a:p>
        </p:txBody>
      </p:sp>
      <p:sp>
        <p:nvSpPr>
          <p:cNvPr id="9" name="TextBox 8"/>
          <p:cNvSpPr txBox="1"/>
          <p:nvPr/>
        </p:nvSpPr>
        <p:spPr>
          <a:xfrm>
            <a:off x="5029200" y="4510445"/>
            <a:ext cx="4038600" cy="400110"/>
          </a:xfrm>
          <a:prstGeom prst="rect">
            <a:avLst/>
          </a:prstGeom>
          <a:noFill/>
        </p:spPr>
        <p:txBody>
          <a:bodyPr wrap="square" rtlCol="0">
            <a:spAutoFit/>
          </a:bodyPr>
          <a:lstStyle/>
          <a:p>
            <a:r>
              <a:rPr lang="en-US" sz="2000" dirty="0" smtClean="0"/>
              <a:t>- Highest rating in history at 24 </a:t>
            </a:r>
            <a:endParaRPr lang="en-US" sz="2000" dirty="0"/>
          </a:p>
        </p:txBody>
      </p:sp>
      <p:sp>
        <p:nvSpPr>
          <p:cNvPr id="11" name="TextBox 10"/>
          <p:cNvSpPr txBox="1"/>
          <p:nvPr/>
        </p:nvSpPr>
        <p:spPr>
          <a:xfrm>
            <a:off x="0" y="5410200"/>
            <a:ext cx="9144000" cy="400110"/>
          </a:xfrm>
          <a:prstGeom prst="rect">
            <a:avLst/>
          </a:prstGeom>
          <a:noFill/>
        </p:spPr>
        <p:txBody>
          <a:bodyPr wrap="square" rtlCol="0">
            <a:spAutoFit/>
          </a:bodyPr>
          <a:lstStyle/>
          <a:p>
            <a:pPr algn="ctr"/>
            <a:r>
              <a:rPr lang="en-US" sz="2000" b="1" i="1" dirty="0" smtClean="0">
                <a:solidFill>
                  <a:srgbClr val="006AA7"/>
                </a:solidFill>
              </a:rPr>
              <a:t>April 2016: World No. 1 in classical, rapid, and blitz chess</a:t>
            </a:r>
            <a:endParaRPr lang="en-US" sz="2000" b="1" i="1" dirty="0">
              <a:solidFill>
                <a:srgbClr val="006AA7"/>
              </a:solidFill>
            </a:endParaRPr>
          </a:p>
        </p:txBody>
      </p:sp>
    </p:spTree>
    <p:extLst>
      <p:ext uri="{BB962C8B-B14F-4D97-AF65-F5344CB8AC3E}">
        <p14:creationId xmlns:p14="http://schemas.microsoft.com/office/powerpoint/2010/main" val="2923336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OTHER PIECES OF PUZZLE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5" name="TextBox 14"/>
          <p:cNvSpPr txBox="1"/>
          <p:nvPr/>
        </p:nvSpPr>
        <p:spPr>
          <a:xfrm>
            <a:off x="3449828" y="1981200"/>
            <a:ext cx="5617972" cy="553998"/>
          </a:xfrm>
          <a:prstGeom prst="rect">
            <a:avLst/>
          </a:prstGeom>
          <a:noFill/>
        </p:spPr>
        <p:txBody>
          <a:bodyPr wrap="square" rtlCol="0">
            <a:spAutoFit/>
          </a:bodyPr>
          <a:lstStyle/>
          <a:p>
            <a:pPr lvl="0"/>
            <a:r>
              <a:rPr lang="en-US" sz="3000" b="1" dirty="0" smtClean="0">
                <a:solidFill>
                  <a:schemeClr val="tx1">
                    <a:lumMod val="65000"/>
                    <a:lumOff val="35000"/>
                  </a:schemeClr>
                </a:solidFill>
              </a:rPr>
              <a:t>Ability factors</a:t>
            </a:r>
            <a:endParaRPr lang="en-US" sz="3000" b="1" dirty="0">
              <a:solidFill>
                <a:schemeClr val="bg1">
                  <a:lumMod val="50000"/>
                </a:schemeClr>
              </a:solidFill>
            </a:endParaRPr>
          </a:p>
        </p:txBody>
      </p:sp>
      <p:pic>
        <p:nvPicPr>
          <p:cNvPr id="6" name="Picture 5"/>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2682986">
            <a:off x="2501834" y="1807069"/>
            <a:ext cx="731520" cy="731520"/>
          </a:xfrm>
          <a:prstGeom prst="rect">
            <a:avLst/>
          </a:prstGeom>
          <a:solidFill>
            <a:schemeClr val="bg1"/>
          </a:solidFill>
        </p:spPr>
      </p:pic>
      <p:sp>
        <p:nvSpPr>
          <p:cNvPr id="23" name="TextBox 22"/>
          <p:cNvSpPr txBox="1"/>
          <p:nvPr/>
        </p:nvSpPr>
        <p:spPr>
          <a:xfrm>
            <a:off x="2459736" y="1950720"/>
            <a:ext cx="609600" cy="369332"/>
          </a:xfrm>
          <a:prstGeom prst="rect">
            <a:avLst/>
          </a:prstGeom>
          <a:noFill/>
        </p:spPr>
        <p:txBody>
          <a:bodyPr wrap="square" rtlCol="0">
            <a:spAutoFit/>
          </a:bodyPr>
          <a:lstStyle/>
          <a:p>
            <a:pPr algn="ctr"/>
            <a:r>
              <a:rPr lang="en-US" b="1" dirty="0" smtClean="0">
                <a:solidFill>
                  <a:schemeClr val="bg1">
                    <a:lumMod val="95000"/>
                  </a:schemeClr>
                </a:solidFill>
              </a:rPr>
              <a:t>1</a:t>
            </a:r>
            <a:endParaRPr lang="en-US" b="1" dirty="0">
              <a:solidFill>
                <a:schemeClr val="bg1">
                  <a:lumMod val="95000"/>
                </a:schemeClr>
              </a:solidFill>
            </a:endParaRPr>
          </a:p>
        </p:txBody>
      </p:sp>
      <p:sp>
        <p:nvSpPr>
          <p:cNvPr id="24" name="TextBox 23"/>
          <p:cNvSpPr txBox="1"/>
          <p:nvPr/>
        </p:nvSpPr>
        <p:spPr>
          <a:xfrm>
            <a:off x="3449828" y="3145028"/>
            <a:ext cx="5617972" cy="553998"/>
          </a:xfrm>
          <a:prstGeom prst="rect">
            <a:avLst/>
          </a:prstGeom>
          <a:noFill/>
        </p:spPr>
        <p:txBody>
          <a:bodyPr wrap="square" rtlCol="0">
            <a:spAutoFit/>
          </a:bodyPr>
          <a:lstStyle/>
          <a:p>
            <a:pPr lvl="0"/>
            <a:r>
              <a:rPr lang="en-US" sz="3000" b="1" dirty="0" smtClean="0">
                <a:solidFill>
                  <a:schemeClr val="tx1">
                    <a:lumMod val="65000"/>
                    <a:lumOff val="35000"/>
                  </a:schemeClr>
                </a:solidFill>
              </a:rPr>
              <a:t>Dispositional factors</a:t>
            </a:r>
            <a:endParaRPr lang="en-US" sz="3000" b="1" dirty="0">
              <a:solidFill>
                <a:schemeClr val="bg1">
                  <a:lumMod val="50000"/>
                </a:schemeClr>
              </a:solidFill>
            </a:endParaRPr>
          </a:p>
        </p:txBody>
      </p:sp>
      <p:pic>
        <p:nvPicPr>
          <p:cNvPr id="25" name="Picture 2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682986">
            <a:off x="2501834" y="2970897"/>
            <a:ext cx="731520" cy="731520"/>
          </a:xfrm>
          <a:prstGeom prst="rect">
            <a:avLst/>
          </a:prstGeom>
        </p:spPr>
      </p:pic>
      <p:sp>
        <p:nvSpPr>
          <p:cNvPr id="26" name="TextBox 25"/>
          <p:cNvSpPr txBox="1"/>
          <p:nvPr/>
        </p:nvSpPr>
        <p:spPr>
          <a:xfrm>
            <a:off x="2459736" y="3114548"/>
            <a:ext cx="609600" cy="369332"/>
          </a:xfrm>
          <a:prstGeom prst="rect">
            <a:avLst/>
          </a:prstGeom>
          <a:noFill/>
        </p:spPr>
        <p:txBody>
          <a:bodyPr wrap="square" rtlCol="0">
            <a:spAutoFit/>
          </a:bodyPr>
          <a:lstStyle/>
          <a:p>
            <a:pPr algn="ctr"/>
            <a:r>
              <a:rPr lang="en-US" b="1" dirty="0" smtClean="0">
                <a:solidFill>
                  <a:schemeClr val="bg1">
                    <a:lumMod val="95000"/>
                  </a:schemeClr>
                </a:solidFill>
              </a:rPr>
              <a:t>2</a:t>
            </a:r>
            <a:endParaRPr lang="en-US" b="1" dirty="0">
              <a:solidFill>
                <a:schemeClr val="bg1">
                  <a:lumMod val="95000"/>
                </a:schemeClr>
              </a:solidFill>
            </a:endParaRPr>
          </a:p>
        </p:txBody>
      </p:sp>
      <p:sp>
        <p:nvSpPr>
          <p:cNvPr id="27" name="TextBox 26"/>
          <p:cNvSpPr txBox="1"/>
          <p:nvPr/>
        </p:nvSpPr>
        <p:spPr>
          <a:xfrm>
            <a:off x="3449828" y="4288028"/>
            <a:ext cx="5617972" cy="553998"/>
          </a:xfrm>
          <a:prstGeom prst="rect">
            <a:avLst/>
          </a:prstGeom>
          <a:noFill/>
        </p:spPr>
        <p:txBody>
          <a:bodyPr wrap="square" rtlCol="0">
            <a:spAutoFit/>
          </a:bodyPr>
          <a:lstStyle/>
          <a:p>
            <a:pPr lvl="0"/>
            <a:r>
              <a:rPr lang="en-US" sz="3000" b="1" dirty="0" smtClean="0">
                <a:solidFill>
                  <a:schemeClr val="tx1">
                    <a:lumMod val="65000"/>
                    <a:lumOff val="35000"/>
                  </a:schemeClr>
                </a:solidFill>
              </a:rPr>
              <a:t>Genetic factors</a:t>
            </a:r>
            <a:endParaRPr lang="en-US" sz="3000" b="1" dirty="0">
              <a:solidFill>
                <a:schemeClr val="bg1">
                  <a:lumMod val="50000"/>
                </a:schemeClr>
              </a:solidFill>
            </a:endParaRPr>
          </a:p>
        </p:txBody>
      </p:sp>
      <p:pic>
        <p:nvPicPr>
          <p:cNvPr id="28" name="Picture 2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682986">
            <a:off x="2501834" y="4113897"/>
            <a:ext cx="731520" cy="731520"/>
          </a:xfrm>
          <a:prstGeom prst="rect">
            <a:avLst/>
          </a:prstGeom>
        </p:spPr>
      </p:pic>
      <p:sp>
        <p:nvSpPr>
          <p:cNvPr id="29" name="TextBox 28"/>
          <p:cNvSpPr txBox="1"/>
          <p:nvPr/>
        </p:nvSpPr>
        <p:spPr>
          <a:xfrm>
            <a:off x="2459736" y="4257548"/>
            <a:ext cx="609600" cy="369332"/>
          </a:xfrm>
          <a:prstGeom prst="rect">
            <a:avLst/>
          </a:prstGeom>
          <a:noFill/>
        </p:spPr>
        <p:txBody>
          <a:bodyPr wrap="square" rtlCol="0">
            <a:spAutoFit/>
          </a:bodyPr>
          <a:lstStyle/>
          <a:p>
            <a:pPr algn="ctr"/>
            <a:r>
              <a:rPr lang="en-US" b="1" dirty="0" smtClean="0">
                <a:solidFill>
                  <a:schemeClr val="bg1">
                    <a:lumMod val="95000"/>
                  </a:schemeClr>
                </a:solidFill>
              </a:rPr>
              <a:t>3</a:t>
            </a:r>
            <a:endParaRPr lang="en-US" b="1" dirty="0">
              <a:solidFill>
                <a:schemeClr val="bg1">
                  <a:lumMod val="95000"/>
                </a:schemeClr>
              </a:solidFill>
            </a:endParaRPr>
          </a:p>
        </p:txBody>
      </p:sp>
      <p:sp>
        <p:nvSpPr>
          <p:cNvPr id="13" name="TextBox 12"/>
          <p:cNvSpPr txBox="1"/>
          <p:nvPr/>
        </p:nvSpPr>
        <p:spPr>
          <a:xfrm>
            <a:off x="3449828" y="5431028"/>
            <a:ext cx="5617972" cy="553998"/>
          </a:xfrm>
          <a:prstGeom prst="rect">
            <a:avLst/>
          </a:prstGeom>
          <a:noFill/>
        </p:spPr>
        <p:txBody>
          <a:bodyPr wrap="square" rtlCol="0">
            <a:spAutoFit/>
          </a:bodyPr>
          <a:lstStyle/>
          <a:p>
            <a:pPr lvl="0"/>
            <a:r>
              <a:rPr lang="en-US" sz="3000" b="1" dirty="0" smtClean="0">
                <a:solidFill>
                  <a:schemeClr val="tx1">
                    <a:lumMod val="65000"/>
                    <a:lumOff val="35000"/>
                  </a:schemeClr>
                </a:solidFill>
              </a:rPr>
              <a:t>Task/Situational Factors</a:t>
            </a:r>
            <a:endParaRPr lang="en-US" sz="3000" b="1" dirty="0">
              <a:solidFill>
                <a:schemeClr val="bg1">
                  <a:lumMod val="50000"/>
                </a:schemeClr>
              </a:solidFill>
            </a:endParaRPr>
          </a:p>
        </p:txBody>
      </p:sp>
      <p:pic>
        <p:nvPicPr>
          <p:cNvPr id="16" name="Picture 1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682986">
            <a:off x="2501834" y="5256897"/>
            <a:ext cx="731520" cy="731520"/>
          </a:xfrm>
          <a:prstGeom prst="rect">
            <a:avLst/>
          </a:prstGeom>
        </p:spPr>
      </p:pic>
      <p:sp>
        <p:nvSpPr>
          <p:cNvPr id="17" name="TextBox 16"/>
          <p:cNvSpPr txBox="1"/>
          <p:nvPr/>
        </p:nvSpPr>
        <p:spPr>
          <a:xfrm>
            <a:off x="2459736" y="5400548"/>
            <a:ext cx="609600" cy="369332"/>
          </a:xfrm>
          <a:prstGeom prst="rect">
            <a:avLst/>
          </a:prstGeom>
          <a:noFill/>
        </p:spPr>
        <p:txBody>
          <a:bodyPr wrap="square" rtlCol="0">
            <a:spAutoFit/>
          </a:bodyPr>
          <a:lstStyle/>
          <a:p>
            <a:pPr algn="ctr"/>
            <a:r>
              <a:rPr lang="en-US" b="1" dirty="0" smtClean="0">
                <a:solidFill>
                  <a:schemeClr val="bg1">
                    <a:lumMod val="95000"/>
                  </a:schemeClr>
                </a:solidFill>
              </a:rPr>
              <a:t>4</a:t>
            </a:r>
            <a:endParaRPr lang="en-US"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4" name="Rectangle 33"/>
          <p:cNvSpPr/>
          <p:nvPr/>
        </p:nvSpPr>
        <p:spPr>
          <a:xfrm>
            <a:off x="4191001" y="17526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133600"/>
            <a:ext cx="5469275" cy="3629025"/>
          </a:xfrm>
          <a:prstGeom prst="rect">
            <a:avLst/>
          </a:prstGeom>
        </p:spPr>
      </p:pic>
    </p:spTree>
    <p:extLst>
      <p:ext uri="{BB962C8B-B14F-4D97-AF65-F5344CB8AC3E}">
        <p14:creationId xmlns:p14="http://schemas.microsoft.com/office/powerpoint/2010/main" val="41522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5" name="TextBox 24"/>
          <p:cNvSpPr txBox="1"/>
          <p:nvPr/>
        </p:nvSpPr>
        <p:spPr>
          <a:xfrm>
            <a:off x="1121666" y="6031468"/>
            <a:ext cx="5593078" cy="369332"/>
          </a:xfrm>
          <a:prstGeom prst="rect">
            <a:avLst/>
          </a:prstGeom>
          <a:noFill/>
        </p:spPr>
        <p:txBody>
          <a:bodyPr wrap="square" rtlCol="0">
            <a:spAutoFit/>
          </a:bodyPr>
          <a:lstStyle/>
          <a:p>
            <a:pPr algn="ctr"/>
            <a:r>
              <a:rPr lang="en-US" b="1" dirty="0" smtClean="0">
                <a:solidFill>
                  <a:schemeClr val="tx1">
                    <a:lumMod val="75000"/>
                    <a:lumOff val="25000"/>
                  </a:schemeClr>
                </a:solidFill>
              </a:rPr>
              <a:t>Practice</a:t>
            </a:r>
            <a:endParaRPr lang="en-US" b="1" dirty="0">
              <a:solidFill>
                <a:schemeClr val="tx1">
                  <a:lumMod val="75000"/>
                  <a:lumOff val="25000"/>
                </a:schemeClr>
              </a:solidFill>
            </a:endParaRPr>
          </a:p>
        </p:txBody>
      </p:sp>
      <p:sp>
        <p:nvSpPr>
          <p:cNvPr id="26" name="TextBox 25"/>
          <p:cNvSpPr txBox="1"/>
          <p:nvPr/>
        </p:nvSpPr>
        <p:spPr>
          <a:xfrm rot="16200000">
            <a:off x="-1287779" y="3604260"/>
            <a:ext cx="3718560" cy="381000"/>
          </a:xfrm>
          <a:prstGeom prst="rect">
            <a:avLst/>
          </a:prstGeom>
          <a:noFill/>
        </p:spPr>
        <p:txBody>
          <a:bodyPr wrap="square" rtlCol="0">
            <a:spAutoFit/>
          </a:bodyPr>
          <a:lstStyle/>
          <a:p>
            <a:pPr algn="ctr"/>
            <a:r>
              <a:rPr lang="en-US" b="1" dirty="0" smtClean="0">
                <a:solidFill>
                  <a:schemeClr val="tx1">
                    <a:lumMod val="75000"/>
                    <a:lumOff val="25000"/>
                  </a:schemeClr>
                </a:solidFill>
              </a:rPr>
              <a:t>Performance</a:t>
            </a:r>
            <a:endParaRPr lang="en-US" b="1" dirty="0">
              <a:solidFill>
                <a:schemeClr val="tx1">
                  <a:lumMod val="75000"/>
                  <a:lumOff val="25000"/>
                </a:schemeClr>
              </a:solidFill>
            </a:endParaRPr>
          </a:p>
        </p:txBody>
      </p:sp>
      <p:sp>
        <p:nvSpPr>
          <p:cNvPr id="21" name="TextBox 20"/>
          <p:cNvSpPr txBox="1"/>
          <p:nvPr/>
        </p:nvSpPr>
        <p:spPr>
          <a:xfrm>
            <a:off x="6705600" y="3701901"/>
            <a:ext cx="2209800" cy="381000"/>
          </a:xfrm>
          <a:prstGeom prst="rect">
            <a:avLst/>
          </a:prstGeom>
          <a:noFill/>
        </p:spPr>
        <p:txBody>
          <a:bodyPr wrap="square" rtlCol="0">
            <a:spAutoFit/>
          </a:bodyPr>
          <a:lstStyle/>
          <a:p>
            <a:r>
              <a:rPr lang="en-US" i="1" dirty="0" smtClean="0"/>
              <a:t>Average talent</a:t>
            </a:r>
            <a:endParaRPr lang="en-US" i="1" dirty="0"/>
          </a:p>
        </p:txBody>
      </p:sp>
      <p:sp>
        <p:nvSpPr>
          <p:cNvPr id="27" name="TextBox 26"/>
          <p:cNvSpPr txBox="1"/>
          <p:nvPr/>
        </p:nvSpPr>
        <p:spPr>
          <a:xfrm>
            <a:off x="6705600" y="1752600"/>
            <a:ext cx="2209800" cy="381000"/>
          </a:xfrm>
          <a:prstGeom prst="rect">
            <a:avLst/>
          </a:prstGeom>
          <a:noFill/>
        </p:spPr>
        <p:txBody>
          <a:bodyPr wrap="square" rtlCol="0">
            <a:spAutoFit/>
          </a:bodyPr>
          <a:lstStyle/>
          <a:p>
            <a:r>
              <a:rPr lang="en-US" i="1" dirty="0" smtClean="0"/>
              <a:t>Extraordinary talent</a:t>
            </a:r>
            <a:endParaRPr lang="en-US" i="1" dirty="0"/>
          </a:p>
        </p:txBody>
      </p:sp>
      <p:sp>
        <p:nvSpPr>
          <p:cNvPr id="34" name="Rectangle 33"/>
          <p:cNvSpPr/>
          <p:nvPr/>
        </p:nvSpPr>
        <p:spPr>
          <a:xfrm>
            <a:off x="4191001" y="17526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130808" y="1935480"/>
            <a:ext cx="5550408" cy="3724656"/>
          </a:xfrm>
          <a:custGeom>
            <a:avLst/>
            <a:gdLst>
              <a:gd name="connsiteX0" fmla="*/ 0 w 5550408"/>
              <a:gd name="connsiteY0" fmla="*/ 2990088 h 2990088"/>
              <a:gd name="connsiteX1" fmla="*/ 1280160 w 5550408"/>
              <a:gd name="connsiteY1" fmla="*/ 667512 h 2990088"/>
              <a:gd name="connsiteX2" fmla="*/ 5550408 w 5550408"/>
              <a:gd name="connsiteY2" fmla="*/ 0 h 2990088"/>
            </a:gdLst>
            <a:ahLst/>
            <a:cxnLst>
              <a:cxn ang="0">
                <a:pos x="connsiteX0" y="connsiteY0"/>
              </a:cxn>
              <a:cxn ang="0">
                <a:pos x="connsiteX1" y="connsiteY1"/>
              </a:cxn>
              <a:cxn ang="0">
                <a:pos x="connsiteX2" y="connsiteY2"/>
              </a:cxn>
            </a:cxnLst>
            <a:rect l="l" t="t" r="r" b="b"/>
            <a:pathLst>
              <a:path w="5550408" h="2990088">
                <a:moveTo>
                  <a:pt x="0" y="2990088"/>
                </a:moveTo>
                <a:cubicBezTo>
                  <a:pt x="177546" y="2077974"/>
                  <a:pt x="355092" y="1165860"/>
                  <a:pt x="1280160" y="667512"/>
                </a:cubicBezTo>
                <a:cubicBezTo>
                  <a:pt x="2205228" y="169164"/>
                  <a:pt x="3877818" y="84582"/>
                  <a:pt x="5550408"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eeform 61"/>
          <p:cNvSpPr/>
          <p:nvPr/>
        </p:nvSpPr>
        <p:spPr>
          <a:xfrm>
            <a:off x="1133855" y="3886200"/>
            <a:ext cx="5590030" cy="1773936"/>
          </a:xfrm>
          <a:custGeom>
            <a:avLst/>
            <a:gdLst>
              <a:gd name="connsiteX0" fmla="*/ 0 w 5550408"/>
              <a:gd name="connsiteY0" fmla="*/ 2990088 h 2990088"/>
              <a:gd name="connsiteX1" fmla="*/ 1280160 w 5550408"/>
              <a:gd name="connsiteY1" fmla="*/ 667512 h 2990088"/>
              <a:gd name="connsiteX2" fmla="*/ 5550408 w 5550408"/>
              <a:gd name="connsiteY2" fmla="*/ 0 h 2990088"/>
            </a:gdLst>
            <a:ahLst/>
            <a:cxnLst>
              <a:cxn ang="0">
                <a:pos x="connsiteX0" y="connsiteY0"/>
              </a:cxn>
              <a:cxn ang="0">
                <a:pos x="connsiteX1" y="connsiteY1"/>
              </a:cxn>
              <a:cxn ang="0">
                <a:pos x="connsiteX2" y="connsiteY2"/>
              </a:cxn>
            </a:cxnLst>
            <a:rect l="l" t="t" r="r" b="b"/>
            <a:pathLst>
              <a:path w="5550408" h="2990088">
                <a:moveTo>
                  <a:pt x="0" y="2990088"/>
                </a:moveTo>
                <a:cubicBezTo>
                  <a:pt x="177546" y="2077974"/>
                  <a:pt x="355092" y="1165860"/>
                  <a:pt x="1280160" y="667512"/>
                </a:cubicBezTo>
                <a:cubicBezTo>
                  <a:pt x="2205228" y="169164"/>
                  <a:pt x="3877818" y="84582"/>
                  <a:pt x="5550408"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Connector 64"/>
          <p:cNvCxnSpPr/>
          <p:nvPr/>
        </p:nvCxnSpPr>
        <p:spPr>
          <a:xfrm>
            <a:off x="1121666" y="1905000"/>
            <a:ext cx="0" cy="374904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112520" y="5660136"/>
            <a:ext cx="560222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120175" y="5943600"/>
            <a:ext cx="5605272" cy="0"/>
          </a:xfrm>
          <a:prstGeom prst="straightConnector1">
            <a:avLst/>
          </a:prstGeom>
          <a:ln w="28575">
            <a:solidFill>
              <a:schemeClr val="bg1">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838200" y="1892948"/>
            <a:ext cx="0" cy="3749040"/>
          </a:xfrm>
          <a:prstGeom prst="straightConnector1">
            <a:avLst/>
          </a:prstGeom>
          <a:ln w="28575">
            <a:solidFill>
              <a:schemeClr val="bg1">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130300" y="3203448"/>
            <a:ext cx="5590030" cy="2443988"/>
          </a:xfrm>
          <a:custGeom>
            <a:avLst/>
            <a:gdLst>
              <a:gd name="connsiteX0" fmla="*/ 0 w 5550408"/>
              <a:gd name="connsiteY0" fmla="*/ 2990088 h 2990088"/>
              <a:gd name="connsiteX1" fmla="*/ 1280160 w 5550408"/>
              <a:gd name="connsiteY1" fmla="*/ 667512 h 2990088"/>
              <a:gd name="connsiteX2" fmla="*/ 5550408 w 5550408"/>
              <a:gd name="connsiteY2" fmla="*/ 0 h 2990088"/>
            </a:gdLst>
            <a:ahLst/>
            <a:cxnLst>
              <a:cxn ang="0">
                <a:pos x="connsiteX0" y="connsiteY0"/>
              </a:cxn>
              <a:cxn ang="0">
                <a:pos x="connsiteX1" y="connsiteY1"/>
              </a:cxn>
              <a:cxn ang="0">
                <a:pos x="connsiteX2" y="connsiteY2"/>
              </a:cxn>
            </a:cxnLst>
            <a:rect l="l" t="t" r="r" b="b"/>
            <a:pathLst>
              <a:path w="5550408" h="2990088">
                <a:moveTo>
                  <a:pt x="0" y="2990088"/>
                </a:moveTo>
                <a:cubicBezTo>
                  <a:pt x="177546" y="2077974"/>
                  <a:pt x="355092" y="1165860"/>
                  <a:pt x="1280160" y="667512"/>
                </a:cubicBezTo>
                <a:cubicBezTo>
                  <a:pt x="2205228" y="169164"/>
                  <a:pt x="3877818" y="84582"/>
                  <a:pt x="5550408"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7"/>
          <p:cNvSpPr/>
          <p:nvPr/>
        </p:nvSpPr>
        <p:spPr>
          <a:xfrm>
            <a:off x="1130300" y="4581354"/>
            <a:ext cx="5590030" cy="1082846"/>
          </a:xfrm>
          <a:custGeom>
            <a:avLst/>
            <a:gdLst>
              <a:gd name="connsiteX0" fmla="*/ 0 w 5550408"/>
              <a:gd name="connsiteY0" fmla="*/ 2990088 h 2990088"/>
              <a:gd name="connsiteX1" fmla="*/ 1280160 w 5550408"/>
              <a:gd name="connsiteY1" fmla="*/ 667512 h 2990088"/>
              <a:gd name="connsiteX2" fmla="*/ 5550408 w 5550408"/>
              <a:gd name="connsiteY2" fmla="*/ 0 h 2990088"/>
            </a:gdLst>
            <a:ahLst/>
            <a:cxnLst>
              <a:cxn ang="0">
                <a:pos x="connsiteX0" y="connsiteY0"/>
              </a:cxn>
              <a:cxn ang="0">
                <a:pos x="connsiteX1" y="connsiteY1"/>
              </a:cxn>
              <a:cxn ang="0">
                <a:pos x="connsiteX2" y="connsiteY2"/>
              </a:cxn>
            </a:cxnLst>
            <a:rect l="l" t="t" r="r" b="b"/>
            <a:pathLst>
              <a:path w="5550408" h="2990088">
                <a:moveTo>
                  <a:pt x="0" y="2990088"/>
                </a:moveTo>
                <a:cubicBezTo>
                  <a:pt x="177546" y="2077974"/>
                  <a:pt x="355092" y="1165860"/>
                  <a:pt x="1280160" y="667512"/>
                </a:cubicBezTo>
                <a:cubicBezTo>
                  <a:pt x="2205228" y="169164"/>
                  <a:pt x="3877818" y="84582"/>
                  <a:pt x="5550408"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705600" y="4394200"/>
            <a:ext cx="2209800" cy="381000"/>
          </a:xfrm>
          <a:prstGeom prst="rect">
            <a:avLst/>
          </a:prstGeom>
          <a:noFill/>
        </p:spPr>
        <p:txBody>
          <a:bodyPr wrap="square" rtlCol="0">
            <a:spAutoFit/>
          </a:bodyPr>
          <a:lstStyle/>
          <a:p>
            <a:r>
              <a:rPr lang="en-US" i="1" dirty="0" smtClean="0"/>
              <a:t>Low talent</a:t>
            </a:r>
            <a:endParaRPr lang="en-US" i="1" dirty="0"/>
          </a:p>
        </p:txBody>
      </p:sp>
      <p:sp>
        <p:nvSpPr>
          <p:cNvPr id="20" name="TextBox 19"/>
          <p:cNvSpPr txBox="1"/>
          <p:nvPr/>
        </p:nvSpPr>
        <p:spPr>
          <a:xfrm>
            <a:off x="6705600" y="3022600"/>
            <a:ext cx="2209800" cy="381000"/>
          </a:xfrm>
          <a:prstGeom prst="rect">
            <a:avLst/>
          </a:prstGeom>
          <a:noFill/>
        </p:spPr>
        <p:txBody>
          <a:bodyPr wrap="square" rtlCol="0">
            <a:spAutoFit/>
          </a:bodyPr>
          <a:lstStyle/>
          <a:p>
            <a:r>
              <a:rPr lang="en-US" i="1" dirty="0" smtClean="0"/>
              <a:t>High talent</a:t>
            </a:r>
            <a:endParaRPr lang="en-US" i="1" dirty="0"/>
          </a:p>
        </p:txBody>
      </p:sp>
    </p:spTree>
    <p:extLst>
      <p:ext uri="{BB962C8B-B14F-4D97-AF65-F5344CB8AC3E}">
        <p14:creationId xmlns:p14="http://schemas.microsoft.com/office/powerpoint/2010/main" val="3196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9" name="TextBox 18"/>
          <p:cNvSpPr txBox="1"/>
          <p:nvPr/>
        </p:nvSpPr>
        <p:spPr>
          <a:xfrm>
            <a:off x="5105400" y="2971800"/>
            <a:ext cx="2971800" cy="1938992"/>
          </a:xfrm>
          <a:prstGeom prst="rect">
            <a:avLst/>
          </a:prstGeom>
          <a:noFill/>
        </p:spPr>
        <p:txBody>
          <a:bodyPr wrap="square" rtlCol="0">
            <a:spAutoFit/>
          </a:bodyPr>
          <a:lstStyle/>
          <a:p>
            <a:r>
              <a:rPr lang="en-US" sz="2400" b="1" dirty="0" smtClean="0">
                <a:solidFill>
                  <a:schemeClr val="tx1">
                    <a:lumMod val="95000"/>
                    <a:lumOff val="5000"/>
                  </a:schemeClr>
                </a:solidFill>
              </a:rPr>
              <a:t>Prodigy –                      </a:t>
            </a:r>
            <a:r>
              <a:rPr lang="en-US" sz="2400" dirty="0" smtClean="0"/>
              <a:t>a child who performs at a level well above same-age peers.</a:t>
            </a:r>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183847"/>
            <a:ext cx="3276600" cy="3514898"/>
          </a:xfrm>
          <a:prstGeom prst="rect">
            <a:avLst/>
          </a:prstGeom>
        </p:spPr>
      </p:pic>
    </p:spTree>
    <p:extLst>
      <p:ext uri="{BB962C8B-B14F-4D97-AF65-F5344CB8AC3E}">
        <p14:creationId xmlns:p14="http://schemas.microsoft.com/office/powerpoint/2010/main" val="185548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7" name="TextBox 6"/>
          <p:cNvSpPr txBox="1"/>
          <p:nvPr/>
        </p:nvSpPr>
        <p:spPr>
          <a:xfrm>
            <a:off x="1981200" y="6054090"/>
            <a:ext cx="2833187" cy="338554"/>
          </a:xfrm>
          <a:prstGeom prst="rect">
            <a:avLst/>
          </a:prstGeom>
          <a:noFill/>
        </p:spPr>
        <p:txBody>
          <a:bodyPr wrap="square" rtlCol="0">
            <a:spAutoFit/>
          </a:bodyPr>
          <a:lstStyle/>
          <a:p>
            <a:pPr algn="ctr"/>
            <a:r>
              <a:rPr lang="fr-FR" sz="1600" i="1" dirty="0" smtClean="0"/>
              <a:t>Self-portrait,</a:t>
            </a:r>
            <a:r>
              <a:rPr lang="fr-FR" sz="1600" dirty="0" smtClean="0"/>
              <a:t> </a:t>
            </a:r>
            <a:r>
              <a:rPr lang="en-US" sz="1600" dirty="0" smtClean="0"/>
              <a:t>Picasso, </a:t>
            </a:r>
            <a:r>
              <a:rPr lang="fr-FR" sz="1600" dirty="0" smtClean="0"/>
              <a:t>Age 15</a:t>
            </a:r>
            <a:endParaRPr lang="en-US"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833496"/>
            <a:ext cx="2833187" cy="4215599"/>
          </a:xfrm>
          <a:prstGeom prst="rect">
            <a:avLst/>
          </a:prstGeom>
        </p:spPr>
      </p:pic>
      <p:sp>
        <p:nvSpPr>
          <p:cNvPr id="11" name="TextBox 10"/>
          <p:cNvSpPr txBox="1"/>
          <p:nvPr/>
        </p:nvSpPr>
        <p:spPr>
          <a:xfrm>
            <a:off x="5105400" y="2971800"/>
            <a:ext cx="2971800" cy="1938992"/>
          </a:xfrm>
          <a:prstGeom prst="rect">
            <a:avLst/>
          </a:prstGeom>
          <a:noFill/>
        </p:spPr>
        <p:txBody>
          <a:bodyPr wrap="square" rtlCol="0">
            <a:spAutoFit/>
          </a:bodyPr>
          <a:lstStyle/>
          <a:p>
            <a:r>
              <a:rPr lang="en-US" sz="2400" b="1" dirty="0" smtClean="0">
                <a:solidFill>
                  <a:schemeClr val="tx1">
                    <a:lumMod val="95000"/>
                    <a:lumOff val="5000"/>
                  </a:schemeClr>
                </a:solidFill>
              </a:rPr>
              <a:t>Prodigy –                      </a:t>
            </a:r>
            <a:r>
              <a:rPr lang="en-US" sz="2400" dirty="0" smtClean="0"/>
              <a:t>a child who performs at a level well above same-age peers.</a:t>
            </a:r>
            <a:endParaRPr lang="en-US" sz="2400" dirty="0"/>
          </a:p>
          <a:p>
            <a:endParaRPr lang="en-US" sz="2400" dirty="0"/>
          </a:p>
        </p:txBody>
      </p:sp>
    </p:spTree>
    <p:extLst>
      <p:ext uri="{BB962C8B-B14F-4D97-AF65-F5344CB8AC3E}">
        <p14:creationId xmlns:p14="http://schemas.microsoft.com/office/powerpoint/2010/main" val="103512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p:cNvPicPr>
            <a:picLocks noChangeAspect="1"/>
          </p:cNvPicPr>
          <p:nvPr/>
        </p:nvPicPr>
        <p:blipFill>
          <a:blip r:embed="rId2"/>
          <a:stretch>
            <a:fillRect/>
          </a:stretch>
        </p:blipFill>
        <p:spPr>
          <a:xfrm>
            <a:off x="609600" y="1537766"/>
            <a:ext cx="3736674" cy="4584637"/>
          </a:xfrm>
          <a:prstGeom prst="rect">
            <a:avLst/>
          </a:prstGeom>
        </p:spPr>
      </p:pic>
      <p:pic>
        <p:nvPicPr>
          <p:cNvPr id="2" name="Picture 1"/>
          <p:cNvPicPr>
            <a:picLocks noChangeAspect="1"/>
          </p:cNvPicPr>
          <p:nvPr/>
        </p:nvPicPr>
        <p:blipFill>
          <a:blip r:embed="rId3"/>
          <a:stretch>
            <a:fillRect/>
          </a:stretch>
        </p:blipFill>
        <p:spPr>
          <a:xfrm>
            <a:off x="4803657" y="2271554"/>
            <a:ext cx="3883143" cy="3488868"/>
          </a:xfrm>
          <a:prstGeom prst="rect">
            <a:avLst/>
          </a:prstGeom>
        </p:spPr>
      </p:pic>
      <p:sp>
        <p:nvSpPr>
          <p:cNvPr id="6" name="TextBox 5"/>
          <p:cNvSpPr txBox="1"/>
          <p:nvPr/>
        </p:nvSpPr>
        <p:spPr>
          <a:xfrm>
            <a:off x="952500" y="6248400"/>
            <a:ext cx="3619500" cy="400110"/>
          </a:xfrm>
          <a:prstGeom prst="rect">
            <a:avLst/>
          </a:prstGeom>
          <a:noFill/>
        </p:spPr>
        <p:txBody>
          <a:bodyPr wrap="square" rtlCol="0">
            <a:spAutoFit/>
          </a:bodyPr>
          <a:lstStyle/>
          <a:p>
            <a:pPr algn="ctr"/>
            <a:r>
              <a:rPr lang="en-US" sz="2000" i="1" dirty="0" smtClean="0">
                <a:solidFill>
                  <a:schemeClr val="tx1">
                    <a:lumMod val="75000"/>
                    <a:lumOff val="25000"/>
                  </a:schemeClr>
                </a:solidFill>
              </a:rPr>
              <a:t>5 years, 6 months</a:t>
            </a:r>
            <a:endParaRPr lang="en-US" sz="2000" i="1" dirty="0">
              <a:solidFill>
                <a:schemeClr val="tx1">
                  <a:lumMod val="75000"/>
                  <a:lumOff val="25000"/>
                </a:schemeClr>
              </a:solidFill>
            </a:endParaRPr>
          </a:p>
        </p:txBody>
      </p:sp>
      <p:sp>
        <p:nvSpPr>
          <p:cNvPr id="7" name="TextBox 6"/>
          <p:cNvSpPr txBox="1"/>
          <p:nvPr/>
        </p:nvSpPr>
        <p:spPr>
          <a:xfrm>
            <a:off x="5219700" y="5772090"/>
            <a:ext cx="3619500" cy="400110"/>
          </a:xfrm>
          <a:prstGeom prst="rect">
            <a:avLst/>
          </a:prstGeom>
          <a:noFill/>
        </p:spPr>
        <p:txBody>
          <a:bodyPr wrap="square" rtlCol="0">
            <a:spAutoFit/>
          </a:bodyPr>
          <a:lstStyle/>
          <a:p>
            <a:pPr algn="ctr"/>
            <a:r>
              <a:rPr lang="en-US" sz="2000" i="1" dirty="0" smtClean="0">
                <a:solidFill>
                  <a:schemeClr val="tx1">
                    <a:lumMod val="75000"/>
                    <a:lumOff val="25000"/>
                  </a:schemeClr>
                </a:solidFill>
              </a:rPr>
              <a:t>5 – 6 years</a:t>
            </a:r>
            <a:endParaRPr lang="en-US" sz="2000" i="1" dirty="0">
              <a:solidFill>
                <a:schemeClr val="tx1">
                  <a:lumMod val="75000"/>
                  <a:lumOff val="25000"/>
                </a:schemeClr>
              </a:solidFill>
            </a:endParaRPr>
          </a:p>
        </p:txBody>
      </p:sp>
      <p:sp>
        <p:nvSpPr>
          <p:cNvPr id="8" name="TextBox 7"/>
          <p:cNvSpPr txBox="1"/>
          <p:nvPr/>
        </p:nvSpPr>
        <p:spPr>
          <a:xfrm>
            <a:off x="3594100" y="1481476"/>
            <a:ext cx="1959188" cy="584775"/>
          </a:xfrm>
          <a:prstGeom prst="rect">
            <a:avLst/>
          </a:prstGeom>
          <a:noFill/>
        </p:spPr>
        <p:txBody>
          <a:bodyPr wrap="square" rtlCol="0">
            <a:spAutoFit/>
          </a:bodyPr>
          <a:lstStyle/>
          <a:p>
            <a:pPr algn="ctr"/>
            <a:r>
              <a:rPr lang="en-US" sz="3200" b="1" dirty="0" smtClean="0">
                <a:solidFill>
                  <a:schemeClr val="tx1">
                    <a:lumMod val="75000"/>
                    <a:lumOff val="25000"/>
                  </a:schemeClr>
                </a:solidFill>
              </a:rPr>
              <a:t>Nadia</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762438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2286000" y="1493866"/>
            <a:ext cx="3568195" cy="4983134"/>
          </a:xfrm>
          <a:prstGeom prst="rect">
            <a:avLst/>
          </a:prstGeom>
        </p:spPr>
      </p:pic>
      <p:sp>
        <p:nvSpPr>
          <p:cNvPr id="5" name="TextBox 4"/>
          <p:cNvSpPr txBox="1"/>
          <p:nvPr/>
        </p:nvSpPr>
        <p:spPr>
          <a:xfrm>
            <a:off x="4343400" y="4800600"/>
            <a:ext cx="3619500" cy="369332"/>
          </a:xfrm>
          <a:prstGeom prst="rect">
            <a:avLst/>
          </a:prstGeom>
          <a:noFill/>
        </p:spPr>
        <p:txBody>
          <a:bodyPr wrap="square" rtlCol="0">
            <a:spAutoFit/>
          </a:bodyPr>
          <a:lstStyle/>
          <a:p>
            <a:pPr algn="ctr"/>
            <a:r>
              <a:rPr lang="en-US" i="1" dirty="0" smtClean="0">
                <a:solidFill>
                  <a:schemeClr val="tx1">
                    <a:lumMod val="75000"/>
                    <a:lumOff val="25000"/>
                  </a:schemeClr>
                </a:solidFill>
              </a:rPr>
              <a:t>6 years</a:t>
            </a:r>
            <a:endParaRPr lang="en-US" i="1" dirty="0">
              <a:solidFill>
                <a:schemeClr val="tx1">
                  <a:lumMod val="75000"/>
                  <a:lumOff val="25000"/>
                </a:schemeClr>
              </a:solidFill>
            </a:endParaRPr>
          </a:p>
        </p:txBody>
      </p:sp>
    </p:spTree>
    <p:extLst>
      <p:ext uri="{BB962C8B-B14F-4D97-AF65-F5344CB8AC3E}">
        <p14:creationId xmlns:p14="http://schemas.microsoft.com/office/powerpoint/2010/main" val="960045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3931920" cy="2808238"/>
          </a:xfrm>
          <a:prstGeom prst="rect">
            <a:avLst/>
          </a:prstGeom>
        </p:spPr>
      </p:pic>
      <p:sp>
        <p:nvSpPr>
          <p:cNvPr id="4" name="TextBox 3"/>
          <p:cNvSpPr txBox="1"/>
          <p:nvPr/>
        </p:nvSpPr>
        <p:spPr>
          <a:xfrm>
            <a:off x="771144" y="5181600"/>
            <a:ext cx="3922776" cy="323165"/>
          </a:xfrm>
          <a:prstGeom prst="rect">
            <a:avLst/>
          </a:prstGeom>
          <a:noFill/>
        </p:spPr>
        <p:txBody>
          <a:bodyPr wrap="square" rtlCol="0">
            <a:spAutoFit/>
          </a:bodyPr>
          <a:lstStyle/>
          <a:p>
            <a:pPr algn="ctr"/>
            <a:r>
              <a:rPr lang="en-US" sz="1500" i="1" dirty="0" smtClean="0"/>
              <a:t>Joanne </a:t>
            </a:r>
            <a:r>
              <a:rPr lang="en-US" sz="1500" i="1" dirty="0" err="1" smtClean="0"/>
              <a:t>Ruthsatz</a:t>
            </a:r>
            <a:r>
              <a:rPr lang="en-US" sz="1500" i="1" dirty="0" smtClean="0"/>
              <a:t>, The Ohio State U. Mansfield</a:t>
            </a:r>
            <a:endParaRPr lang="en-US" sz="15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371344"/>
            <a:ext cx="2915817" cy="3429001"/>
          </a:xfrm>
          <a:prstGeom prst="rect">
            <a:avLst/>
          </a:prstGeom>
        </p:spPr>
      </p:pic>
    </p:spTree>
    <p:extLst>
      <p:ext uri="{BB962C8B-B14F-4D97-AF65-F5344CB8AC3E}">
        <p14:creationId xmlns:p14="http://schemas.microsoft.com/office/powerpoint/2010/main" val="1402802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3931920" cy="2808238"/>
          </a:xfrm>
          <a:prstGeom prst="rect">
            <a:avLst/>
          </a:prstGeom>
        </p:spPr>
      </p:pic>
      <p:sp>
        <p:nvSpPr>
          <p:cNvPr id="11" name="TextBox 10"/>
          <p:cNvSpPr txBox="1"/>
          <p:nvPr/>
        </p:nvSpPr>
        <p:spPr>
          <a:xfrm>
            <a:off x="771144" y="5181600"/>
            <a:ext cx="3922776" cy="323165"/>
          </a:xfrm>
          <a:prstGeom prst="rect">
            <a:avLst/>
          </a:prstGeom>
          <a:noFill/>
        </p:spPr>
        <p:txBody>
          <a:bodyPr wrap="square" rtlCol="0">
            <a:spAutoFit/>
          </a:bodyPr>
          <a:lstStyle/>
          <a:p>
            <a:pPr algn="ctr"/>
            <a:r>
              <a:rPr lang="en-US" sz="1500" i="1" dirty="0" smtClean="0"/>
              <a:t>Joanne </a:t>
            </a:r>
            <a:r>
              <a:rPr lang="en-US" sz="1500" i="1" dirty="0" err="1" smtClean="0"/>
              <a:t>Ruthsatz</a:t>
            </a:r>
            <a:r>
              <a:rPr lang="en-US" sz="1500" i="1" dirty="0" smtClean="0"/>
              <a:t>, The Ohio State U. Mansfield</a:t>
            </a:r>
            <a:endParaRPr lang="en-US" sz="1500" i="1" dirty="0"/>
          </a:p>
        </p:txBody>
      </p:sp>
      <p:sp>
        <p:nvSpPr>
          <p:cNvPr id="2" name="TextBox 1"/>
          <p:cNvSpPr txBox="1"/>
          <p:nvPr/>
        </p:nvSpPr>
        <p:spPr>
          <a:xfrm>
            <a:off x="4953000" y="2970074"/>
            <a:ext cx="3810000" cy="2862322"/>
          </a:xfrm>
          <a:prstGeom prst="rect">
            <a:avLst/>
          </a:prstGeom>
          <a:noFill/>
        </p:spPr>
        <p:txBody>
          <a:bodyPr wrap="square" rtlCol="0">
            <a:spAutoFit/>
          </a:bodyPr>
          <a:lstStyle/>
          <a:p>
            <a:r>
              <a:rPr lang="en-US" sz="2400" b="1" dirty="0" smtClean="0"/>
              <a:t>18 prodigies</a:t>
            </a:r>
          </a:p>
          <a:p>
            <a:r>
              <a:rPr lang="en-US" sz="2400" dirty="0" smtClean="0"/>
              <a:t>   - 5 music</a:t>
            </a:r>
          </a:p>
          <a:p>
            <a:r>
              <a:rPr lang="en-US" sz="2400" dirty="0" smtClean="0"/>
              <a:t>   - 8 art</a:t>
            </a:r>
          </a:p>
          <a:p>
            <a:r>
              <a:rPr lang="en-US" sz="2400" dirty="0" smtClean="0"/>
              <a:t>   - 5 math</a:t>
            </a:r>
          </a:p>
          <a:p>
            <a:endParaRPr lang="en-US" sz="2400" dirty="0"/>
          </a:p>
          <a:p>
            <a:endParaRPr lang="en-US" sz="2400" dirty="0" smtClean="0"/>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66700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3931920" cy="2808238"/>
          </a:xfrm>
          <a:prstGeom prst="rect">
            <a:avLst/>
          </a:prstGeom>
        </p:spPr>
      </p:pic>
      <p:sp>
        <p:nvSpPr>
          <p:cNvPr id="2" name="TextBox 1"/>
          <p:cNvSpPr txBox="1"/>
          <p:nvPr/>
        </p:nvSpPr>
        <p:spPr>
          <a:xfrm>
            <a:off x="4953000" y="2380833"/>
            <a:ext cx="3810000" cy="2800767"/>
          </a:xfrm>
          <a:prstGeom prst="rect">
            <a:avLst/>
          </a:prstGeom>
          <a:noFill/>
        </p:spPr>
        <p:txBody>
          <a:bodyPr wrap="square" rtlCol="0">
            <a:spAutoFit/>
          </a:bodyPr>
          <a:lstStyle/>
          <a:p>
            <a:r>
              <a:rPr lang="en-US" sz="2400" b="1" dirty="0" smtClean="0"/>
              <a:t>Administered Stanford-</a:t>
            </a:r>
            <a:r>
              <a:rPr lang="en-US" sz="2400" b="1" dirty="0" err="1" smtClean="0"/>
              <a:t>Binet</a:t>
            </a:r>
            <a:r>
              <a:rPr lang="en-US" sz="2400" b="1" dirty="0" smtClean="0"/>
              <a:t> Intelligence Scales…</a:t>
            </a:r>
            <a:endParaRPr lang="en-US" sz="800" b="1" dirty="0" smtClean="0"/>
          </a:p>
          <a:p>
            <a:endParaRPr lang="en-US" sz="800" dirty="0"/>
          </a:p>
          <a:p>
            <a:r>
              <a:rPr lang="en-US" sz="2400" dirty="0" smtClean="0"/>
              <a:t>Fluid reasoning (FR)</a:t>
            </a:r>
          </a:p>
          <a:p>
            <a:r>
              <a:rPr lang="en-US" sz="2400" dirty="0" smtClean="0"/>
              <a:t>Knowledge (KN)</a:t>
            </a:r>
          </a:p>
          <a:p>
            <a:r>
              <a:rPr lang="en-US" sz="2400" dirty="0" smtClean="0"/>
              <a:t>Quantitative reasoning (QR)</a:t>
            </a:r>
          </a:p>
          <a:p>
            <a:r>
              <a:rPr lang="en-US" sz="2400" dirty="0" smtClean="0"/>
              <a:t>Visual-spatial (VS)</a:t>
            </a:r>
          </a:p>
          <a:p>
            <a:r>
              <a:rPr lang="en-US" sz="2400" dirty="0" smtClean="0"/>
              <a:t>Full-scale IQ (FIQ)</a:t>
            </a:r>
          </a:p>
        </p:txBody>
      </p:sp>
      <p:sp>
        <p:nvSpPr>
          <p:cNvPr id="7" name="TextBox 6"/>
          <p:cNvSpPr txBox="1"/>
          <p:nvPr/>
        </p:nvSpPr>
        <p:spPr>
          <a:xfrm>
            <a:off x="771144" y="5181600"/>
            <a:ext cx="3922776" cy="323165"/>
          </a:xfrm>
          <a:prstGeom prst="rect">
            <a:avLst/>
          </a:prstGeom>
          <a:noFill/>
        </p:spPr>
        <p:txBody>
          <a:bodyPr wrap="square" rtlCol="0">
            <a:spAutoFit/>
          </a:bodyPr>
          <a:lstStyle/>
          <a:p>
            <a:pPr algn="ctr"/>
            <a:r>
              <a:rPr lang="en-US" sz="1500" i="1" dirty="0" smtClean="0"/>
              <a:t>Joanne </a:t>
            </a:r>
            <a:r>
              <a:rPr lang="en-US" sz="1500" i="1" dirty="0" err="1" smtClean="0"/>
              <a:t>Ruthsatz</a:t>
            </a:r>
            <a:r>
              <a:rPr lang="en-US" sz="1500" i="1" dirty="0" smtClean="0"/>
              <a:t>, The Ohio State U. Mansfield</a:t>
            </a:r>
            <a:endParaRPr lang="en-US" sz="1500" i="1" dirty="0"/>
          </a:p>
        </p:txBody>
      </p:sp>
    </p:spTree>
    <p:extLst>
      <p:ext uri="{BB962C8B-B14F-4D97-AF65-F5344CB8AC3E}">
        <p14:creationId xmlns:p14="http://schemas.microsoft.com/office/powerpoint/2010/main" val="255873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9938" name="Picture 2" descr="https://espnfivethirtyeight.files.wordpress.com/2014/11/roeder-feature-chesschampionship-11.png?w=575">
            <a:hlinkClick r:id="rId3"/>
          </p:cNvPr>
          <p:cNvPicPr>
            <a:picLocks noChangeAspect="1" noChangeArrowheads="1"/>
          </p:cNvPicPr>
          <p:nvPr/>
        </p:nvPicPr>
        <p:blipFill>
          <a:blip r:embed="rId4" cstate="print"/>
          <a:srcRect/>
          <a:stretch>
            <a:fillRect/>
          </a:stretch>
        </p:blipFill>
        <p:spPr bwMode="auto">
          <a:xfrm>
            <a:off x="1828800" y="1905000"/>
            <a:ext cx="5476875" cy="4267200"/>
          </a:xfrm>
          <a:prstGeom prst="rect">
            <a:avLst/>
          </a:prstGeom>
          <a:noFill/>
        </p:spPr>
      </p:pic>
    </p:spTree>
    <p:extLst>
      <p:ext uri="{BB962C8B-B14F-4D97-AF65-F5344CB8AC3E}">
        <p14:creationId xmlns:p14="http://schemas.microsoft.com/office/powerpoint/2010/main" val="37768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1371600" y="1524000"/>
            <a:ext cx="6934200" cy="5262979"/>
          </a:xfrm>
          <a:prstGeom prst="rect">
            <a:avLst/>
          </a:prstGeom>
          <a:noFill/>
        </p:spPr>
        <p:txBody>
          <a:bodyPr wrap="square" rtlCol="0">
            <a:spAutoFit/>
          </a:bodyPr>
          <a:lstStyle/>
          <a:p>
            <a:r>
              <a:rPr lang="en-US" sz="2400" b="1" u="sng" dirty="0" smtClean="0">
                <a:solidFill>
                  <a:srgbClr val="006AA7"/>
                </a:solidFill>
              </a:rPr>
              <a:t>Prodigy 7:</a:t>
            </a:r>
            <a:r>
              <a:rPr lang="en-US" sz="2400" b="1" dirty="0" smtClean="0">
                <a:solidFill>
                  <a:srgbClr val="00B0F0"/>
                </a:solidFill>
              </a:rPr>
              <a:t> </a:t>
            </a:r>
            <a:r>
              <a:rPr lang="en-US" sz="2400" dirty="0" smtClean="0"/>
              <a:t>At </a:t>
            </a:r>
            <a:r>
              <a:rPr lang="en-US" sz="2400" dirty="0"/>
              <a:t>the time of testing, prodigy seven, a self-taught painter, was nineteen years of age. Although she had been interested in arts and crafts for as long as she could remember, she did not begin to paint until she was 13 years old. She said she was inspired by a young art prodigy she saw on television. After just eighteen months of painting, the prodigy won the National Gold Key award, the most prestigious art award given to high school students, at the age of 15. She was one of 50 recipients of the award across the country. At nineteen, her work is selling for thousands of dollars and is displayed in prestigious art museums around the </a:t>
            </a:r>
            <a:r>
              <a:rPr lang="en-US" sz="2400" dirty="0" smtClean="0"/>
              <a:t>world. (from </a:t>
            </a:r>
            <a:r>
              <a:rPr lang="en-US" sz="2400" dirty="0" err="1" smtClean="0"/>
              <a:t>Ruthsatz</a:t>
            </a:r>
            <a:r>
              <a:rPr lang="en-US" sz="2400" dirty="0" smtClean="0"/>
              <a:t> &amp; </a:t>
            </a:r>
            <a:r>
              <a:rPr lang="en-US" sz="2400" dirty="0" err="1" smtClean="0"/>
              <a:t>Urbach</a:t>
            </a:r>
            <a:r>
              <a:rPr lang="en-US" sz="2400" dirty="0" smtClean="0"/>
              <a:t>, 2012)</a:t>
            </a:r>
            <a:endParaRPr lang="en-US" sz="2400" dirty="0"/>
          </a:p>
          <a:p>
            <a:endParaRPr lang="en-US" sz="2400" dirty="0"/>
          </a:p>
        </p:txBody>
      </p:sp>
    </p:spTree>
    <p:extLst>
      <p:ext uri="{BB962C8B-B14F-4D97-AF65-F5344CB8AC3E}">
        <p14:creationId xmlns:p14="http://schemas.microsoft.com/office/powerpoint/2010/main" val="1974865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2750108676"/>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95000"/>
                    <a:lumOff val="5000"/>
                  </a:schemeClr>
                </a:solidFill>
              </a:rPr>
              <a:t>Stanford-</a:t>
            </a:r>
            <a:r>
              <a:rPr lang="en-US" b="1" dirty="0" err="1" smtClean="0">
                <a:solidFill>
                  <a:schemeClr val="tx1">
                    <a:lumMod val="95000"/>
                    <a:lumOff val="5000"/>
                  </a:schemeClr>
                </a:solidFill>
              </a:rPr>
              <a:t>Binet</a:t>
            </a:r>
            <a:r>
              <a:rPr lang="en-US" b="1" dirty="0">
                <a:solidFill>
                  <a:schemeClr val="tx1">
                    <a:lumMod val="95000"/>
                    <a:lumOff val="5000"/>
                  </a:schemeClr>
                </a:solidFill>
              </a:rPr>
              <a:t> </a:t>
            </a:r>
            <a:r>
              <a:rPr lang="en-US" b="1" dirty="0" smtClean="0">
                <a:solidFill>
                  <a:schemeClr val="tx1">
                    <a:lumMod val="95000"/>
                    <a:lumOff val="5000"/>
                  </a:schemeClr>
                </a:solidFill>
              </a:rPr>
              <a:t>Subtest</a:t>
            </a:r>
            <a:endParaRPr lang="en-US" b="1" dirty="0">
              <a:solidFill>
                <a:schemeClr val="tx1">
                  <a:lumMod val="95000"/>
                  <a:lumOff val="5000"/>
                </a:schemeClr>
              </a:solidFill>
            </a:endParaRPr>
          </a:p>
        </p:txBody>
      </p:sp>
      <p:sp>
        <p:nvSpPr>
          <p:cNvPr id="11" name="TextBox 10"/>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
        <p:nvSpPr>
          <p:cNvPr id="12" name="TextBox 11"/>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95000"/>
                    <a:lumOff val="5000"/>
                  </a:schemeClr>
                </a:solidFill>
              </a:rPr>
              <a:t>IQ Score</a:t>
            </a:r>
            <a:endParaRPr lang="en-US" b="1" dirty="0">
              <a:solidFill>
                <a:schemeClr val="tx1">
                  <a:lumMod val="95000"/>
                  <a:lumOff val="5000"/>
                </a:schemeClr>
              </a:solidFill>
            </a:endParaRPr>
          </a:p>
        </p:txBody>
      </p:sp>
    </p:spTree>
    <p:extLst>
      <p:ext uri="{BB962C8B-B14F-4D97-AF65-F5344CB8AC3E}">
        <p14:creationId xmlns:p14="http://schemas.microsoft.com/office/powerpoint/2010/main" val="130487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2792365976"/>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12" name="TextBox 11"/>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8" name="TextBox 7"/>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Tree>
    <p:extLst>
      <p:ext uri="{BB962C8B-B14F-4D97-AF65-F5344CB8AC3E}">
        <p14:creationId xmlns:p14="http://schemas.microsoft.com/office/powerpoint/2010/main" val="2158455576"/>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2783501876"/>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8" name="TextBox 7"/>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11" name="TextBox 10"/>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Tree>
    <p:extLst>
      <p:ext uri="{BB962C8B-B14F-4D97-AF65-F5344CB8AC3E}">
        <p14:creationId xmlns:p14="http://schemas.microsoft.com/office/powerpoint/2010/main" val="1831185643"/>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2232208523"/>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8" name="TextBox 7"/>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11" name="TextBox 10"/>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Tree>
    <p:extLst>
      <p:ext uri="{BB962C8B-B14F-4D97-AF65-F5344CB8AC3E}">
        <p14:creationId xmlns:p14="http://schemas.microsoft.com/office/powerpoint/2010/main" val="162462592"/>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2771143761"/>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8" name="TextBox 7"/>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11" name="TextBox 10"/>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Tree>
    <p:extLst>
      <p:ext uri="{BB962C8B-B14F-4D97-AF65-F5344CB8AC3E}">
        <p14:creationId xmlns:p14="http://schemas.microsoft.com/office/powerpoint/2010/main" val="1375568930"/>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3183168110"/>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12" name="TextBox 11"/>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13" name="Oval 12"/>
          <p:cNvSpPr/>
          <p:nvPr/>
        </p:nvSpPr>
        <p:spPr>
          <a:xfrm>
            <a:off x="6934200" y="2209800"/>
            <a:ext cx="381000" cy="10668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82368" y="2438400"/>
            <a:ext cx="381000" cy="16002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76800" y="2130623"/>
            <a:ext cx="2057400" cy="307777"/>
          </a:xfrm>
          <a:prstGeom prst="rect">
            <a:avLst/>
          </a:prstGeom>
          <a:solidFill>
            <a:schemeClr val="bg1"/>
          </a:solidFill>
        </p:spPr>
        <p:txBody>
          <a:bodyPr wrap="square" rtlCol="0">
            <a:spAutoFit/>
          </a:bodyPr>
          <a:lstStyle/>
          <a:p>
            <a:r>
              <a:rPr lang="en-US" sz="1400" dirty="0" smtClean="0"/>
              <a:t>15 of 18 &gt; 99</a:t>
            </a:r>
            <a:r>
              <a:rPr lang="en-US" sz="1400" baseline="30000" dirty="0"/>
              <a:t>th</a:t>
            </a:r>
            <a:r>
              <a:rPr lang="en-US" sz="1400" dirty="0" smtClean="0"/>
              <a:t> percentile</a:t>
            </a:r>
            <a:endParaRPr lang="en-US" sz="1400" dirty="0"/>
          </a:p>
        </p:txBody>
      </p:sp>
      <p:sp>
        <p:nvSpPr>
          <p:cNvPr id="15" name="TextBox 14"/>
          <p:cNvSpPr txBox="1"/>
          <p:nvPr/>
        </p:nvSpPr>
        <p:spPr>
          <a:xfrm>
            <a:off x="2209800" y="4191000"/>
            <a:ext cx="1938528" cy="307777"/>
          </a:xfrm>
          <a:prstGeom prst="rect">
            <a:avLst/>
          </a:prstGeom>
          <a:solidFill>
            <a:schemeClr val="bg1"/>
          </a:solidFill>
        </p:spPr>
        <p:txBody>
          <a:bodyPr wrap="square" rtlCol="0">
            <a:spAutoFit/>
          </a:bodyPr>
          <a:lstStyle/>
          <a:p>
            <a:r>
              <a:rPr lang="en-US" sz="1400" dirty="0" smtClean="0"/>
              <a:t>50</a:t>
            </a:r>
            <a:r>
              <a:rPr lang="en-US" sz="1400" baseline="30000" dirty="0" smtClean="0"/>
              <a:t>th</a:t>
            </a:r>
            <a:r>
              <a:rPr lang="en-US" sz="1400" dirty="0" smtClean="0"/>
              <a:t> to 99.9</a:t>
            </a:r>
            <a:r>
              <a:rPr lang="en-US" sz="1400" baseline="30000" dirty="0" smtClean="0"/>
              <a:t>th</a:t>
            </a:r>
            <a:r>
              <a:rPr lang="en-US" sz="1400" dirty="0"/>
              <a:t> </a:t>
            </a:r>
            <a:r>
              <a:rPr lang="en-US" sz="1400" dirty="0" smtClean="0"/>
              <a:t>percentile  </a:t>
            </a:r>
            <a:endParaRPr lang="en-US" sz="1400" dirty="0"/>
          </a:p>
        </p:txBody>
      </p:sp>
      <p:sp>
        <p:nvSpPr>
          <p:cNvPr id="17" name="TextBox 16"/>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Tree>
    <p:extLst>
      <p:ext uri="{BB962C8B-B14F-4D97-AF65-F5344CB8AC3E}">
        <p14:creationId xmlns:p14="http://schemas.microsoft.com/office/powerpoint/2010/main" val="3160918577"/>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4" name="TextBox 3"/>
          <p:cNvSpPr txBox="1"/>
          <p:nvPr/>
        </p:nvSpPr>
        <p:spPr>
          <a:xfrm>
            <a:off x="4953000" y="2667000"/>
            <a:ext cx="3810000" cy="1569660"/>
          </a:xfrm>
          <a:prstGeom prst="rect">
            <a:avLst/>
          </a:prstGeom>
          <a:noFill/>
        </p:spPr>
        <p:txBody>
          <a:bodyPr wrap="square" rtlCol="0">
            <a:spAutoFit/>
          </a:bodyPr>
          <a:lstStyle/>
          <a:p>
            <a:r>
              <a:rPr lang="en-US" sz="2400" b="1" dirty="0" smtClean="0"/>
              <a:t>Working memory -                </a:t>
            </a:r>
            <a:r>
              <a:rPr lang="en-US" sz="2400" dirty="0" smtClean="0"/>
              <a:t>ability to focus attention on information critical to performing a task </a:t>
            </a:r>
            <a:endParaRPr lang="en-US" sz="24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49061"/>
          <a:stretch/>
        </p:blipFill>
        <p:spPr>
          <a:xfrm>
            <a:off x="1066800" y="1905000"/>
            <a:ext cx="3448050" cy="3813512"/>
          </a:xfrm>
          <a:prstGeom prst="rect">
            <a:avLst/>
          </a:prstGeom>
        </p:spPr>
      </p:pic>
    </p:spTree>
    <p:extLst>
      <p:ext uri="{BB962C8B-B14F-4D97-AF65-F5344CB8AC3E}">
        <p14:creationId xmlns:p14="http://schemas.microsoft.com/office/powerpoint/2010/main" val="3565256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4" name="TextBox 3"/>
          <p:cNvSpPr txBox="1"/>
          <p:nvPr/>
        </p:nvSpPr>
        <p:spPr>
          <a:xfrm>
            <a:off x="4953000" y="2667000"/>
            <a:ext cx="3810000" cy="1569660"/>
          </a:xfrm>
          <a:prstGeom prst="rect">
            <a:avLst/>
          </a:prstGeom>
          <a:noFill/>
        </p:spPr>
        <p:txBody>
          <a:bodyPr wrap="square" rtlCol="0">
            <a:spAutoFit/>
          </a:bodyPr>
          <a:lstStyle/>
          <a:p>
            <a:r>
              <a:rPr lang="en-US" sz="2400" b="1" dirty="0" smtClean="0"/>
              <a:t>Working memory -                </a:t>
            </a:r>
            <a:r>
              <a:rPr lang="en-US" sz="2400" dirty="0" smtClean="0"/>
              <a:t>ability to focus attention on information critical to performing a task </a:t>
            </a:r>
            <a:endParaRPr lang="en-US" sz="2400" dirty="0"/>
          </a:p>
        </p:txBody>
      </p:sp>
      <p:sp>
        <p:nvSpPr>
          <p:cNvPr id="8" name="Rectangle 7"/>
          <p:cNvSpPr/>
          <p:nvPr/>
        </p:nvSpPr>
        <p:spPr>
          <a:xfrm>
            <a:off x="27432" y="6287869"/>
            <a:ext cx="9116568" cy="646331"/>
          </a:xfrm>
          <a:prstGeom prst="rect">
            <a:avLst/>
          </a:prstGeom>
        </p:spPr>
        <p:txBody>
          <a:bodyPr wrap="square">
            <a:spAutoFit/>
          </a:bodyPr>
          <a:lstStyle/>
          <a:p>
            <a:pPr algn="ctr"/>
            <a:r>
              <a:rPr lang="en-US" dirty="0">
                <a:hlinkClick r:id="rId2"/>
              </a:rPr>
              <a:t>http://</a:t>
            </a:r>
            <a:r>
              <a:rPr lang="en-US" dirty="0" smtClean="0">
                <a:hlinkClick r:id="rId2"/>
              </a:rPr>
              <a:t>bcove.me/wlpjvmj2</a:t>
            </a:r>
            <a:endParaRPr lang="en-US" dirty="0" smtClean="0"/>
          </a:p>
          <a:p>
            <a:pPr algn="ct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06"/>
          <a:stretch/>
        </p:blipFill>
        <p:spPr>
          <a:xfrm>
            <a:off x="1427264" y="1893667"/>
            <a:ext cx="2763736" cy="3791275"/>
          </a:xfrm>
          <a:prstGeom prst="rect">
            <a:avLst/>
          </a:prstGeom>
        </p:spPr>
      </p:pic>
      <p:sp>
        <p:nvSpPr>
          <p:cNvPr id="3" name="TextBox 2"/>
          <p:cNvSpPr txBox="1"/>
          <p:nvPr/>
        </p:nvSpPr>
        <p:spPr>
          <a:xfrm>
            <a:off x="1427264" y="5684942"/>
            <a:ext cx="2763736" cy="307777"/>
          </a:xfrm>
          <a:prstGeom prst="rect">
            <a:avLst/>
          </a:prstGeom>
          <a:noFill/>
        </p:spPr>
        <p:txBody>
          <a:bodyPr wrap="square" rtlCol="0">
            <a:spAutoFit/>
          </a:bodyPr>
          <a:lstStyle/>
          <a:p>
            <a:pPr algn="ctr"/>
            <a:r>
              <a:rPr lang="en-US" sz="1400" i="1" dirty="0" smtClean="0"/>
              <a:t>Randy Engle, Georgia Tech</a:t>
            </a:r>
            <a:endParaRPr lang="en-US" sz="1400" i="1" dirty="0"/>
          </a:p>
        </p:txBody>
      </p:sp>
    </p:spTree>
    <p:extLst>
      <p:ext uri="{BB962C8B-B14F-4D97-AF65-F5344CB8AC3E}">
        <p14:creationId xmlns:p14="http://schemas.microsoft.com/office/powerpoint/2010/main" val="370650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344" y="1981200"/>
            <a:ext cx="6648823" cy="3899790"/>
          </a:xfrm>
          <a:prstGeom prst="rect">
            <a:avLst/>
          </a:prstGeom>
        </p:spPr>
      </p:pic>
    </p:spTree>
    <p:extLst>
      <p:ext uri="{BB962C8B-B14F-4D97-AF65-F5344CB8AC3E}">
        <p14:creationId xmlns:p14="http://schemas.microsoft.com/office/powerpoint/2010/main" val="216671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7" name="TextBox 6"/>
          <p:cNvSpPr txBox="1"/>
          <p:nvPr/>
        </p:nvSpPr>
        <p:spPr>
          <a:xfrm>
            <a:off x="3657600" y="2667000"/>
            <a:ext cx="4038600" cy="400110"/>
          </a:xfrm>
          <a:prstGeom prst="rect">
            <a:avLst/>
          </a:prstGeom>
          <a:noFill/>
        </p:spPr>
        <p:txBody>
          <a:bodyPr wrap="square" rtlCol="0">
            <a:spAutoFit/>
          </a:bodyPr>
          <a:lstStyle/>
          <a:p>
            <a:r>
              <a:rPr lang="en-US" sz="2000" dirty="0" smtClean="0"/>
              <a:t>- Started ballet at 13</a:t>
            </a:r>
            <a:endParaRPr lang="en-US" sz="2000" dirty="0"/>
          </a:p>
        </p:txBody>
      </p:sp>
      <p:sp>
        <p:nvSpPr>
          <p:cNvPr id="8" name="TextBox 7"/>
          <p:cNvSpPr txBox="1"/>
          <p:nvPr/>
        </p:nvSpPr>
        <p:spPr>
          <a:xfrm>
            <a:off x="3657600" y="3124200"/>
            <a:ext cx="5257800" cy="400110"/>
          </a:xfrm>
          <a:prstGeom prst="rect">
            <a:avLst/>
          </a:prstGeom>
          <a:noFill/>
        </p:spPr>
        <p:txBody>
          <a:bodyPr wrap="square" rtlCol="0">
            <a:spAutoFit/>
          </a:bodyPr>
          <a:lstStyle/>
          <a:p>
            <a:r>
              <a:rPr lang="en-US" sz="2000" dirty="0" smtClean="0"/>
              <a:t>- Won Los Angeles Spotlight award at 15</a:t>
            </a:r>
            <a:endParaRPr lang="en-US" sz="2000" dirty="0"/>
          </a:p>
        </p:txBody>
      </p:sp>
      <p:sp>
        <p:nvSpPr>
          <p:cNvPr id="9" name="TextBox 8"/>
          <p:cNvSpPr txBox="1"/>
          <p:nvPr/>
        </p:nvSpPr>
        <p:spPr>
          <a:xfrm>
            <a:off x="3657600" y="3596045"/>
            <a:ext cx="4724400" cy="400110"/>
          </a:xfrm>
          <a:prstGeom prst="rect">
            <a:avLst/>
          </a:prstGeom>
          <a:noFill/>
        </p:spPr>
        <p:txBody>
          <a:bodyPr wrap="square" rtlCol="0">
            <a:spAutoFit/>
          </a:bodyPr>
          <a:lstStyle/>
          <a:p>
            <a:r>
              <a:rPr lang="en-US" sz="2000" dirty="0" smtClean="0"/>
              <a:t>- Member of American Ballet Theatre at 18</a:t>
            </a:r>
            <a:endParaRPr lang="en-US" sz="2000" dirty="0"/>
          </a:p>
        </p:txBody>
      </p:sp>
      <p:sp>
        <p:nvSpPr>
          <p:cNvPr id="11" name="TextBox 10"/>
          <p:cNvSpPr txBox="1"/>
          <p:nvPr/>
        </p:nvSpPr>
        <p:spPr>
          <a:xfrm>
            <a:off x="3657600" y="4053245"/>
            <a:ext cx="4953000" cy="400110"/>
          </a:xfrm>
          <a:prstGeom prst="rect">
            <a:avLst/>
          </a:prstGeom>
          <a:noFill/>
        </p:spPr>
        <p:txBody>
          <a:bodyPr wrap="square" rtlCol="0">
            <a:spAutoFit/>
          </a:bodyPr>
          <a:lstStyle/>
          <a:p>
            <a:r>
              <a:rPr lang="en-US" sz="2000" dirty="0" smtClean="0"/>
              <a:t>- American Ballet Theatre soloist at 25 </a:t>
            </a:r>
            <a:endParaRPr lang="en-US" sz="2000" dirty="0"/>
          </a:p>
        </p:txBody>
      </p:sp>
      <p:sp>
        <p:nvSpPr>
          <p:cNvPr id="12" name="TextBox 11"/>
          <p:cNvSpPr txBox="1"/>
          <p:nvPr/>
        </p:nvSpPr>
        <p:spPr>
          <a:xfrm>
            <a:off x="3657600" y="4510445"/>
            <a:ext cx="4038600" cy="400110"/>
          </a:xfrm>
          <a:prstGeom prst="rect">
            <a:avLst/>
          </a:prstGeom>
          <a:noFill/>
        </p:spPr>
        <p:txBody>
          <a:bodyPr wrap="square" rtlCol="0">
            <a:spAutoFit/>
          </a:bodyPr>
          <a:lstStyle/>
          <a:p>
            <a:r>
              <a:rPr lang="en-US" sz="2000" dirty="0" smtClean="0"/>
              <a:t>- Presently principal dancer for ABT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69505"/>
            <a:ext cx="2467800" cy="4253300"/>
          </a:xfrm>
          <a:prstGeom prst="rect">
            <a:avLst/>
          </a:prstGeom>
        </p:spPr>
      </p:pic>
    </p:spTree>
    <p:extLst>
      <p:ext uri="{BB962C8B-B14F-4D97-AF65-F5344CB8AC3E}">
        <p14:creationId xmlns:p14="http://schemas.microsoft.com/office/powerpoint/2010/main" val="2185948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3200400" y="2342399"/>
            <a:ext cx="2743200" cy="4031873"/>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3600" dirty="0" smtClean="0">
                <a:solidFill>
                  <a:srgbClr val="007FE5"/>
                </a:solidFill>
              </a:rPr>
              <a:t>RED</a:t>
            </a:r>
          </a:p>
          <a:p>
            <a:pPr algn="ctr"/>
            <a:endParaRPr lang="en-US" sz="800" dirty="0" smtClean="0"/>
          </a:p>
          <a:p>
            <a:pPr algn="ctr"/>
            <a:r>
              <a:rPr lang="en-US" sz="3600" dirty="0" smtClean="0">
                <a:solidFill>
                  <a:srgbClr val="FF0000"/>
                </a:solidFill>
              </a:rPr>
              <a:t>YELLOW</a:t>
            </a:r>
          </a:p>
          <a:p>
            <a:pPr algn="ctr"/>
            <a:endParaRPr lang="en-US" sz="800" dirty="0"/>
          </a:p>
          <a:p>
            <a:pPr algn="ctr"/>
            <a:r>
              <a:rPr lang="en-US" sz="3600" dirty="0" smtClean="0">
                <a:solidFill>
                  <a:srgbClr val="7030A0"/>
                </a:solidFill>
              </a:rPr>
              <a:t>GREEN</a:t>
            </a:r>
          </a:p>
          <a:p>
            <a:pPr algn="ctr"/>
            <a:endParaRPr lang="en-US" sz="800" dirty="0"/>
          </a:p>
          <a:p>
            <a:pPr algn="ctr"/>
            <a:r>
              <a:rPr lang="en-US" sz="3600" dirty="0" smtClean="0">
                <a:solidFill>
                  <a:srgbClr val="00B050"/>
                </a:solidFill>
              </a:rPr>
              <a:t>BLUE</a:t>
            </a:r>
          </a:p>
          <a:p>
            <a:pPr algn="ctr"/>
            <a:endParaRPr lang="en-US" sz="800" dirty="0"/>
          </a:p>
          <a:p>
            <a:pPr algn="ctr"/>
            <a:r>
              <a:rPr lang="en-US" sz="3600" dirty="0" smtClean="0">
                <a:solidFill>
                  <a:srgbClr val="F8A764"/>
                </a:solidFill>
              </a:rPr>
              <a:t>PURPLE</a:t>
            </a:r>
          </a:p>
          <a:p>
            <a:pPr algn="ctr"/>
            <a:endParaRPr lang="en-US" sz="800" dirty="0"/>
          </a:p>
          <a:p>
            <a:pPr algn="ctr"/>
            <a:r>
              <a:rPr lang="en-US" sz="3600" dirty="0" smtClean="0">
                <a:solidFill>
                  <a:srgbClr val="007FE5"/>
                </a:solidFill>
              </a:rPr>
              <a:t>ORANGE</a:t>
            </a:r>
          </a:p>
        </p:txBody>
      </p:sp>
      <p:sp>
        <p:nvSpPr>
          <p:cNvPr id="3" name="TextBox 2"/>
          <p:cNvSpPr txBox="1"/>
          <p:nvPr/>
        </p:nvSpPr>
        <p:spPr>
          <a:xfrm>
            <a:off x="2275367" y="1524000"/>
            <a:ext cx="4572000" cy="461665"/>
          </a:xfrm>
          <a:prstGeom prst="rect">
            <a:avLst/>
          </a:prstGeom>
          <a:noFill/>
        </p:spPr>
        <p:txBody>
          <a:bodyPr wrap="square" rtlCol="0">
            <a:spAutoFit/>
          </a:bodyPr>
          <a:lstStyle/>
          <a:p>
            <a:r>
              <a:rPr lang="en-US" sz="2400" i="1" dirty="0" smtClean="0"/>
              <a:t>Name the color, ignore the word…</a:t>
            </a:r>
            <a:endParaRPr lang="en-US" sz="2400" i="1" dirty="0"/>
          </a:p>
        </p:txBody>
      </p:sp>
    </p:spTree>
    <p:extLst>
      <p:ext uri="{BB962C8B-B14F-4D97-AF65-F5344CB8AC3E}">
        <p14:creationId xmlns:p14="http://schemas.microsoft.com/office/powerpoint/2010/main" val="671615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3200400" y="2342399"/>
            <a:ext cx="2743200" cy="4031873"/>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3600" dirty="0" smtClean="0">
                <a:solidFill>
                  <a:srgbClr val="FF0000"/>
                </a:solidFill>
              </a:rPr>
              <a:t>RED</a:t>
            </a:r>
          </a:p>
          <a:p>
            <a:pPr algn="ctr"/>
            <a:endParaRPr lang="en-US" sz="800" dirty="0" smtClean="0"/>
          </a:p>
          <a:p>
            <a:pPr algn="ctr"/>
            <a:r>
              <a:rPr lang="en-US" sz="3600" dirty="0" smtClean="0">
                <a:solidFill>
                  <a:srgbClr val="FFFF00"/>
                </a:solidFill>
              </a:rPr>
              <a:t>YELLOW</a:t>
            </a:r>
          </a:p>
          <a:p>
            <a:pPr algn="ctr"/>
            <a:endParaRPr lang="en-US" sz="800" dirty="0"/>
          </a:p>
          <a:p>
            <a:pPr algn="ctr"/>
            <a:r>
              <a:rPr lang="en-US" sz="3600" dirty="0" smtClean="0">
                <a:solidFill>
                  <a:srgbClr val="0DB14B"/>
                </a:solidFill>
              </a:rPr>
              <a:t>GREEN</a:t>
            </a:r>
          </a:p>
          <a:p>
            <a:pPr algn="ctr"/>
            <a:endParaRPr lang="en-US" sz="800" dirty="0"/>
          </a:p>
          <a:p>
            <a:pPr algn="ctr"/>
            <a:r>
              <a:rPr lang="en-US" sz="3600" dirty="0" smtClean="0">
                <a:solidFill>
                  <a:srgbClr val="007FE5"/>
                </a:solidFill>
              </a:rPr>
              <a:t>BLUE</a:t>
            </a:r>
          </a:p>
          <a:p>
            <a:pPr algn="ctr"/>
            <a:endParaRPr lang="en-US" sz="800" dirty="0"/>
          </a:p>
          <a:p>
            <a:pPr algn="ctr"/>
            <a:r>
              <a:rPr lang="en-US" sz="3600" dirty="0" smtClean="0">
                <a:solidFill>
                  <a:srgbClr val="7030A0"/>
                </a:solidFill>
              </a:rPr>
              <a:t>PURPLE</a:t>
            </a:r>
          </a:p>
          <a:p>
            <a:pPr algn="ctr"/>
            <a:endParaRPr lang="en-US" sz="800" dirty="0"/>
          </a:p>
          <a:p>
            <a:pPr algn="ctr"/>
            <a:r>
              <a:rPr lang="en-US" sz="3600" dirty="0" smtClean="0">
                <a:solidFill>
                  <a:srgbClr val="00B050"/>
                </a:solidFill>
              </a:rPr>
              <a:t>ORANGE</a:t>
            </a:r>
          </a:p>
        </p:txBody>
      </p:sp>
      <p:sp>
        <p:nvSpPr>
          <p:cNvPr id="3" name="TextBox 2"/>
          <p:cNvSpPr txBox="1"/>
          <p:nvPr/>
        </p:nvSpPr>
        <p:spPr>
          <a:xfrm>
            <a:off x="2275367" y="1524000"/>
            <a:ext cx="4572000" cy="461665"/>
          </a:xfrm>
          <a:prstGeom prst="rect">
            <a:avLst/>
          </a:prstGeom>
          <a:noFill/>
        </p:spPr>
        <p:txBody>
          <a:bodyPr wrap="square" rtlCol="0">
            <a:spAutoFit/>
          </a:bodyPr>
          <a:lstStyle/>
          <a:p>
            <a:r>
              <a:rPr lang="en-US" sz="2400" i="1" dirty="0" smtClean="0"/>
              <a:t>Name the color, ignore the word…</a:t>
            </a:r>
            <a:endParaRPr lang="en-US" sz="2400" i="1" dirty="0"/>
          </a:p>
        </p:txBody>
      </p:sp>
    </p:spTree>
    <p:extLst>
      <p:ext uri="{BB962C8B-B14F-4D97-AF65-F5344CB8AC3E}">
        <p14:creationId xmlns:p14="http://schemas.microsoft.com/office/powerpoint/2010/main" val="4173648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ABILITY </a:t>
            </a:r>
            <a:r>
              <a:rPr lang="en-US" sz="4000" b="1" noProof="0" dirty="0" smtClean="0">
                <a:solidFill>
                  <a:srgbClr val="646464"/>
                </a:solidFill>
                <a:latin typeface="+mj-lt"/>
                <a:ea typeface="+mj-ea"/>
                <a:cs typeface="+mj-cs"/>
              </a:rPr>
              <a:t>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545849896"/>
              </p:ext>
            </p:extLst>
          </p:nvPr>
        </p:nvGraphicFramePr>
        <p:xfrm>
          <a:off x="1828800" y="1905000"/>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16200000">
            <a:off x="-1567933" y="3609945"/>
            <a:ext cx="6248400" cy="400110"/>
          </a:xfrm>
          <a:prstGeom prst="rect">
            <a:avLst/>
          </a:prstGeom>
          <a:noFill/>
        </p:spPr>
        <p:txBody>
          <a:bodyPr wrap="square" rtlCol="0">
            <a:spAutoFit/>
          </a:bodyPr>
          <a:lstStyle/>
          <a:p>
            <a:pPr algn="ctr"/>
            <a:r>
              <a:rPr lang="en-US" sz="2000" b="1" dirty="0" smtClean="0">
                <a:solidFill>
                  <a:schemeClr val="tx1">
                    <a:lumMod val="75000"/>
                    <a:lumOff val="25000"/>
                  </a:schemeClr>
                </a:solidFill>
              </a:rPr>
              <a:t>Incongruent Error Rate</a:t>
            </a:r>
            <a:endParaRPr lang="en-US" sz="2000" b="1" dirty="0">
              <a:solidFill>
                <a:schemeClr val="tx1">
                  <a:lumMod val="75000"/>
                  <a:lumOff val="25000"/>
                </a:schemeClr>
              </a:solidFill>
            </a:endParaRPr>
          </a:p>
        </p:txBody>
      </p:sp>
      <p:sp>
        <p:nvSpPr>
          <p:cNvPr id="6" name="TextBox 5"/>
          <p:cNvSpPr txBox="1"/>
          <p:nvPr/>
        </p:nvSpPr>
        <p:spPr>
          <a:xfrm>
            <a:off x="0" y="6248400"/>
            <a:ext cx="9144001" cy="338554"/>
          </a:xfrm>
          <a:prstGeom prst="rect">
            <a:avLst/>
          </a:prstGeom>
          <a:noFill/>
        </p:spPr>
        <p:txBody>
          <a:bodyPr wrap="square" rtlCol="0">
            <a:spAutoFit/>
          </a:bodyPr>
          <a:lstStyle/>
          <a:p>
            <a:pPr algn="ctr"/>
            <a:r>
              <a:rPr lang="en-US" sz="1600" dirty="0" smtClean="0"/>
              <a:t>Kane &amp; Engle (2003), </a:t>
            </a:r>
            <a:r>
              <a:rPr lang="en-US" sz="1600" i="1" dirty="0" smtClean="0"/>
              <a:t>J. of Experimental Psychology: General</a:t>
            </a:r>
            <a:endParaRPr lang="en-US" sz="1600" i="1" dirty="0"/>
          </a:p>
        </p:txBody>
      </p:sp>
    </p:spTree>
    <p:extLst>
      <p:ext uri="{BB962C8B-B14F-4D97-AF65-F5344CB8AC3E}">
        <p14:creationId xmlns:p14="http://schemas.microsoft.com/office/powerpoint/2010/main" val="1366427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76200" y="5900440"/>
            <a:ext cx="8991600" cy="523220"/>
          </a:xfrm>
          <a:prstGeom prst="rect">
            <a:avLst/>
          </a:prstGeom>
          <a:noFill/>
        </p:spPr>
        <p:txBody>
          <a:bodyPr wrap="square" rtlCol="0">
            <a:spAutoFit/>
          </a:bodyPr>
          <a:lstStyle/>
          <a:p>
            <a:pPr algn="ctr"/>
            <a:r>
              <a:rPr lang="en-US" sz="2800" dirty="0" smtClean="0"/>
              <a:t>How might WMC be involved in </a:t>
            </a:r>
            <a:r>
              <a:rPr lang="en-US" sz="2800" b="1" dirty="0" smtClean="0">
                <a:solidFill>
                  <a:srgbClr val="006AA7"/>
                </a:solidFill>
              </a:rPr>
              <a:t>artistic expertise?</a:t>
            </a:r>
            <a:endParaRPr lang="en-US" sz="2800" b="1" dirty="0">
              <a:solidFill>
                <a:srgbClr val="006AA7"/>
              </a:solidFill>
            </a:endParaRPr>
          </a:p>
        </p:txBody>
      </p:sp>
      <p:sp>
        <p:nvSpPr>
          <p:cNvPr id="6" name="TextBox 5"/>
          <p:cNvSpPr txBox="1"/>
          <p:nvPr/>
        </p:nvSpPr>
        <p:spPr>
          <a:xfrm>
            <a:off x="1108709" y="4873823"/>
            <a:ext cx="3234691" cy="307777"/>
          </a:xfrm>
          <a:prstGeom prst="rect">
            <a:avLst/>
          </a:prstGeom>
          <a:noFill/>
        </p:spPr>
        <p:txBody>
          <a:bodyPr wrap="square" rtlCol="0">
            <a:spAutoFit/>
          </a:bodyPr>
          <a:lstStyle/>
          <a:p>
            <a:pPr algn="ctr"/>
            <a:r>
              <a:rPr lang="en-US" sz="1400" i="1" dirty="0" smtClean="0"/>
              <a:t>Royal Institute of Art, Stockholm</a:t>
            </a:r>
            <a:endParaRPr lang="en-US" sz="1400" i="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037" r="31868"/>
          <a:stretch/>
        </p:blipFill>
        <p:spPr>
          <a:xfrm>
            <a:off x="4800600" y="1986915"/>
            <a:ext cx="3442324" cy="3118485"/>
          </a:xfrm>
          <a:prstGeom prst="rect">
            <a:avLst/>
          </a:prstGeom>
        </p:spPr>
      </p:pic>
      <p:sp>
        <p:nvSpPr>
          <p:cNvPr id="11" name="TextBox 10"/>
          <p:cNvSpPr txBox="1"/>
          <p:nvPr/>
        </p:nvSpPr>
        <p:spPr>
          <a:xfrm>
            <a:off x="4800600" y="5105400"/>
            <a:ext cx="3442324" cy="307777"/>
          </a:xfrm>
          <a:prstGeom prst="rect">
            <a:avLst/>
          </a:prstGeom>
          <a:noFill/>
        </p:spPr>
        <p:txBody>
          <a:bodyPr wrap="square" rtlCol="0">
            <a:spAutoFit/>
          </a:bodyPr>
          <a:lstStyle/>
          <a:p>
            <a:pPr algn="ctr"/>
            <a:r>
              <a:rPr lang="en-US" sz="1400" i="1" dirty="0" smtClean="0"/>
              <a:t>School of Art Institute of Chicago</a:t>
            </a:r>
            <a:endParaRPr lang="en-US" sz="1400" i="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57" t="1332" r="1715" b="2666"/>
          <a:stretch/>
        </p:blipFill>
        <p:spPr>
          <a:xfrm>
            <a:off x="1108710" y="2130622"/>
            <a:ext cx="3234690" cy="2743200"/>
          </a:xfrm>
          <a:prstGeom prst="rect">
            <a:avLst/>
          </a:prstGeom>
        </p:spPr>
      </p:pic>
    </p:spTree>
    <p:extLst>
      <p:ext uri="{BB962C8B-B14F-4D97-AF65-F5344CB8AC3E}">
        <p14:creationId xmlns:p14="http://schemas.microsoft.com/office/powerpoint/2010/main" val="25228905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76200" y="5900440"/>
            <a:ext cx="8991600" cy="523220"/>
          </a:xfrm>
          <a:prstGeom prst="rect">
            <a:avLst/>
          </a:prstGeom>
          <a:noFill/>
        </p:spPr>
        <p:txBody>
          <a:bodyPr wrap="square" rtlCol="0">
            <a:spAutoFit/>
          </a:bodyPr>
          <a:lstStyle/>
          <a:p>
            <a:pPr algn="ctr"/>
            <a:r>
              <a:rPr lang="en-US" sz="2800" dirty="0" smtClean="0"/>
              <a:t>How might WMC be involved in </a:t>
            </a:r>
            <a:r>
              <a:rPr lang="en-US" sz="2800" b="1" dirty="0" smtClean="0">
                <a:solidFill>
                  <a:srgbClr val="006AA7"/>
                </a:solidFill>
              </a:rPr>
              <a:t>artistic expertise?</a:t>
            </a:r>
            <a:endParaRPr lang="en-US" sz="2800" b="1" dirty="0">
              <a:solidFill>
                <a:srgbClr val="006AA7"/>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1676400"/>
            <a:ext cx="2762250" cy="3870409"/>
          </a:xfrm>
          <a:prstGeom prst="rect">
            <a:avLst/>
          </a:prstGeom>
        </p:spPr>
      </p:pic>
    </p:spTree>
    <p:extLst>
      <p:ext uri="{BB962C8B-B14F-4D97-AF65-F5344CB8AC3E}">
        <p14:creationId xmlns:p14="http://schemas.microsoft.com/office/powerpoint/2010/main" val="33349652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76200" y="5900440"/>
            <a:ext cx="8991600" cy="523220"/>
          </a:xfrm>
          <a:prstGeom prst="rect">
            <a:avLst/>
          </a:prstGeom>
          <a:noFill/>
        </p:spPr>
        <p:txBody>
          <a:bodyPr wrap="square" rtlCol="0">
            <a:spAutoFit/>
          </a:bodyPr>
          <a:lstStyle/>
          <a:p>
            <a:pPr algn="ctr"/>
            <a:r>
              <a:rPr lang="en-US" sz="2800" dirty="0" smtClean="0"/>
              <a:t>How might WMC be involved in </a:t>
            </a:r>
            <a:r>
              <a:rPr lang="en-US" sz="2800" b="1" dirty="0" smtClean="0">
                <a:solidFill>
                  <a:srgbClr val="006AA7"/>
                </a:solidFill>
              </a:rPr>
              <a:t>artistic expertise?</a:t>
            </a:r>
            <a:endParaRPr lang="en-US" sz="2800" b="1" dirty="0">
              <a:solidFill>
                <a:srgbClr val="006AA7"/>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234" y="1614614"/>
            <a:ext cx="4646676" cy="3743660"/>
          </a:xfrm>
          <a:prstGeom prst="rect">
            <a:avLst/>
          </a:prstGeom>
        </p:spPr>
      </p:pic>
      <p:sp>
        <p:nvSpPr>
          <p:cNvPr id="5" name="TextBox 4"/>
          <p:cNvSpPr txBox="1"/>
          <p:nvPr/>
        </p:nvSpPr>
        <p:spPr>
          <a:xfrm>
            <a:off x="0" y="5358274"/>
            <a:ext cx="9144000" cy="307777"/>
          </a:xfrm>
          <a:prstGeom prst="rect">
            <a:avLst/>
          </a:prstGeom>
          <a:noFill/>
        </p:spPr>
        <p:txBody>
          <a:bodyPr wrap="square" rtlCol="0">
            <a:spAutoFit/>
          </a:bodyPr>
          <a:lstStyle/>
          <a:p>
            <a:pPr algn="ctr"/>
            <a:r>
              <a:rPr lang="en-US" sz="1400" dirty="0" err="1" smtClean="0"/>
              <a:t>Maximilien</a:t>
            </a:r>
            <a:r>
              <a:rPr lang="en-US" sz="1400" dirty="0" smtClean="0"/>
              <a:t> </a:t>
            </a:r>
            <a:r>
              <a:rPr lang="en-US" sz="1400" dirty="0" err="1" smtClean="0"/>
              <a:t>Luce</a:t>
            </a:r>
            <a:r>
              <a:rPr lang="en-US" sz="1400" dirty="0" smtClean="0"/>
              <a:t>, </a:t>
            </a:r>
            <a:r>
              <a:rPr lang="en-US" sz="1400" i="1" dirty="0" smtClean="0"/>
              <a:t>Morning</a:t>
            </a:r>
            <a:r>
              <a:rPr lang="en-US" sz="1400" i="1" dirty="0"/>
              <a:t>, Interior</a:t>
            </a:r>
            <a:r>
              <a:rPr lang="en-US" sz="1400" dirty="0"/>
              <a:t>, </a:t>
            </a:r>
            <a:r>
              <a:rPr lang="en-US" sz="1400" dirty="0" smtClean="0"/>
              <a:t>1890</a:t>
            </a:r>
            <a:endParaRPr lang="en-US" sz="1400" dirty="0"/>
          </a:p>
        </p:txBody>
      </p:sp>
    </p:spTree>
    <p:extLst>
      <p:ext uri="{BB962C8B-B14F-4D97-AF65-F5344CB8AC3E}">
        <p14:creationId xmlns:p14="http://schemas.microsoft.com/office/powerpoint/2010/main" val="1396034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9200" y="2301388"/>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Oval 11"/>
          <p:cNvSpPr/>
          <p:nvPr/>
        </p:nvSpPr>
        <p:spPr>
          <a:xfrm>
            <a:off x="3672840" y="3784312"/>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Oval 12"/>
          <p:cNvSpPr/>
          <p:nvPr/>
        </p:nvSpPr>
        <p:spPr>
          <a:xfrm>
            <a:off x="6195060" y="228600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ABILITY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76200" y="5900440"/>
            <a:ext cx="8991600" cy="523220"/>
          </a:xfrm>
          <a:prstGeom prst="rect">
            <a:avLst/>
          </a:prstGeom>
          <a:noFill/>
        </p:spPr>
        <p:txBody>
          <a:bodyPr wrap="square" rtlCol="0">
            <a:spAutoFit/>
          </a:bodyPr>
          <a:lstStyle/>
          <a:p>
            <a:pPr algn="ctr"/>
            <a:r>
              <a:rPr lang="en-US" sz="2800" dirty="0" smtClean="0"/>
              <a:t>How might WMC be involved in </a:t>
            </a:r>
            <a:r>
              <a:rPr lang="en-US" sz="2800" b="1" dirty="0" smtClean="0">
                <a:solidFill>
                  <a:srgbClr val="006AA7"/>
                </a:solidFill>
              </a:rPr>
              <a:t>artistic expertise?</a:t>
            </a:r>
            <a:endParaRPr lang="en-US" sz="2800" b="1" dirty="0">
              <a:solidFill>
                <a:srgbClr val="006AA7"/>
              </a:solidFill>
            </a:endParaRPr>
          </a:p>
        </p:txBody>
      </p:sp>
      <p:sp>
        <p:nvSpPr>
          <p:cNvPr id="4" name="TextBox 3"/>
          <p:cNvSpPr txBox="1"/>
          <p:nvPr/>
        </p:nvSpPr>
        <p:spPr>
          <a:xfrm>
            <a:off x="1386840" y="2710338"/>
            <a:ext cx="1447800" cy="461665"/>
          </a:xfrm>
          <a:prstGeom prst="rect">
            <a:avLst/>
          </a:prstGeom>
          <a:noFill/>
        </p:spPr>
        <p:txBody>
          <a:bodyPr wrap="square" rtlCol="0">
            <a:spAutoFit/>
          </a:bodyPr>
          <a:lstStyle/>
          <a:p>
            <a:pPr algn="ctr"/>
            <a:r>
              <a:rPr lang="en-US" sz="2400" dirty="0" smtClean="0"/>
              <a:t>WMC</a:t>
            </a:r>
            <a:endParaRPr lang="en-US" sz="2400" dirty="0"/>
          </a:p>
        </p:txBody>
      </p:sp>
      <p:sp>
        <p:nvSpPr>
          <p:cNvPr id="6" name="TextBox 5"/>
          <p:cNvSpPr txBox="1"/>
          <p:nvPr/>
        </p:nvSpPr>
        <p:spPr>
          <a:xfrm>
            <a:off x="3543300" y="4179063"/>
            <a:ext cx="2057400" cy="461665"/>
          </a:xfrm>
          <a:prstGeom prst="rect">
            <a:avLst/>
          </a:prstGeom>
          <a:noFill/>
        </p:spPr>
        <p:txBody>
          <a:bodyPr wrap="square" rtlCol="0">
            <a:spAutoFit/>
          </a:bodyPr>
          <a:lstStyle/>
          <a:p>
            <a:pPr algn="ctr"/>
            <a:r>
              <a:rPr lang="en-US" sz="2400" dirty="0" smtClean="0"/>
              <a:t>Technique</a:t>
            </a:r>
            <a:endParaRPr lang="en-US" sz="2400" dirty="0"/>
          </a:p>
        </p:txBody>
      </p:sp>
      <p:sp>
        <p:nvSpPr>
          <p:cNvPr id="10" name="TextBox 9"/>
          <p:cNvSpPr txBox="1"/>
          <p:nvPr/>
        </p:nvSpPr>
        <p:spPr>
          <a:xfrm>
            <a:off x="6172200" y="2698908"/>
            <a:ext cx="1828800" cy="461665"/>
          </a:xfrm>
          <a:prstGeom prst="rect">
            <a:avLst/>
          </a:prstGeom>
          <a:noFill/>
        </p:spPr>
        <p:txBody>
          <a:bodyPr wrap="square" rtlCol="0">
            <a:spAutoFit/>
          </a:bodyPr>
          <a:lstStyle/>
          <a:p>
            <a:pPr algn="ctr"/>
            <a:r>
              <a:rPr lang="en-US" sz="2400" dirty="0" smtClean="0"/>
              <a:t>Performance</a:t>
            </a:r>
            <a:endParaRPr lang="en-US" sz="2400" dirty="0"/>
          </a:p>
        </p:txBody>
      </p:sp>
      <p:cxnSp>
        <p:nvCxnSpPr>
          <p:cNvPr id="15" name="Straight Arrow Connector 14"/>
          <p:cNvCxnSpPr>
            <a:stCxn id="7" idx="6"/>
            <a:endCxn id="13" idx="2"/>
          </p:cNvCxnSpPr>
          <p:nvPr/>
        </p:nvCxnSpPr>
        <p:spPr>
          <a:xfrm flipV="1">
            <a:off x="3002280" y="2933700"/>
            <a:ext cx="3192780" cy="15388"/>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6"/>
            <a:endCxn id="13" idx="3"/>
          </p:cNvCxnSpPr>
          <p:nvPr/>
        </p:nvCxnSpPr>
        <p:spPr>
          <a:xfrm flipV="1">
            <a:off x="5455920" y="3391693"/>
            <a:ext cx="1000266" cy="1040319"/>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5"/>
            <a:endCxn id="12" idx="2"/>
          </p:cNvCxnSpPr>
          <p:nvPr/>
        </p:nvCxnSpPr>
        <p:spPr>
          <a:xfrm>
            <a:off x="2741154" y="3407081"/>
            <a:ext cx="931686" cy="1024931"/>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118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828800"/>
            <a:ext cx="5638800" cy="3779758"/>
          </a:xfrm>
          <a:prstGeom prst="rect">
            <a:avLst/>
          </a:prstGeom>
        </p:spPr>
      </p:pic>
      <p:sp>
        <p:nvSpPr>
          <p:cNvPr id="7" name="TextBox 6"/>
          <p:cNvSpPr txBox="1"/>
          <p:nvPr/>
        </p:nvSpPr>
        <p:spPr>
          <a:xfrm>
            <a:off x="1752600" y="5669518"/>
            <a:ext cx="5638800" cy="369332"/>
          </a:xfrm>
          <a:prstGeom prst="rect">
            <a:avLst/>
          </a:prstGeom>
          <a:noFill/>
        </p:spPr>
        <p:txBody>
          <a:bodyPr wrap="square" rtlCol="0">
            <a:spAutoFit/>
          </a:bodyPr>
          <a:lstStyle/>
          <a:p>
            <a:pPr algn="ctr"/>
            <a:r>
              <a:rPr lang="en-US" dirty="0" smtClean="0"/>
              <a:t>“Yes, I am obsessed.”</a:t>
            </a:r>
            <a:endParaRPr lang="en-US" dirty="0"/>
          </a:p>
        </p:txBody>
      </p:sp>
      <p:sp>
        <p:nvSpPr>
          <p:cNvPr id="2" name="TextBox 1"/>
          <p:cNvSpPr txBox="1"/>
          <p:nvPr/>
        </p:nvSpPr>
        <p:spPr>
          <a:xfrm>
            <a:off x="1764030" y="6065758"/>
            <a:ext cx="5638800" cy="369332"/>
          </a:xfrm>
          <a:prstGeom prst="rect">
            <a:avLst/>
          </a:prstGeom>
          <a:noFill/>
        </p:spPr>
        <p:txBody>
          <a:bodyPr wrap="square" rtlCol="0">
            <a:spAutoFit/>
          </a:bodyPr>
          <a:lstStyle/>
          <a:p>
            <a:pPr algn="ctr"/>
            <a:r>
              <a:rPr lang="en-US" i="1" dirty="0" smtClean="0"/>
              <a:t>Ben Johnson, on spending 20,000+ hours on cityscape</a:t>
            </a:r>
            <a:r>
              <a:rPr lang="en-US" dirty="0" smtClean="0"/>
              <a:t> </a:t>
            </a:r>
            <a:endParaRPr lang="en-US" dirty="0"/>
          </a:p>
        </p:txBody>
      </p:sp>
    </p:spTree>
    <p:extLst>
      <p:ext uri="{BB962C8B-B14F-4D97-AF65-F5344CB8AC3E}">
        <p14:creationId xmlns:p14="http://schemas.microsoft.com/office/powerpoint/2010/main" val="11187181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Rectangle 2"/>
          <p:cNvSpPr/>
          <p:nvPr/>
        </p:nvSpPr>
        <p:spPr>
          <a:xfrm>
            <a:off x="1151255" y="3442076"/>
            <a:ext cx="182880" cy="2377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3200" y="3442076"/>
            <a:ext cx="182880" cy="365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3442076"/>
            <a:ext cx="182880" cy="539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81225" y="3042026"/>
            <a:ext cx="182880" cy="3931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36825" y="2845176"/>
            <a:ext cx="182880" cy="594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8775" y="3442076"/>
            <a:ext cx="182880" cy="8046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51200" y="3442076"/>
            <a:ext cx="182880" cy="18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00450" y="3438901"/>
            <a:ext cx="182880" cy="12527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52875" y="3438901"/>
            <a:ext cx="182880" cy="868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305300" y="3442076"/>
            <a:ext cx="182880" cy="777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57725" y="3438901"/>
            <a:ext cx="182880" cy="11338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10150" y="3442076"/>
            <a:ext cx="182880" cy="6766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56225" y="3442076"/>
            <a:ext cx="182880" cy="11521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08650" y="3101716"/>
            <a:ext cx="182880" cy="3383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61075" y="3445251"/>
            <a:ext cx="182880" cy="5669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13500" y="3311647"/>
            <a:ext cx="182880"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56400" y="2343526"/>
            <a:ext cx="182880" cy="1097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15175" y="2988051"/>
            <a:ext cx="18288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5055" y="2226051"/>
            <a:ext cx="6299200" cy="3581400"/>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7655" y="2035452"/>
            <a:ext cx="762000" cy="646331"/>
          </a:xfrm>
          <a:prstGeom prst="rect">
            <a:avLst/>
          </a:prstGeom>
          <a:noFill/>
        </p:spPr>
        <p:txBody>
          <a:bodyPr wrap="square" rtlCol="0">
            <a:spAutoFit/>
          </a:bodyPr>
          <a:lstStyle/>
          <a:p>
            <a:pPr algn="r"/>
            <a:r>
              <a:rPr lang="en-US" dirty="0" smtClean="0"/>
              <a:t>1.0</a:t>
            </a:r>
          </a:p>
          <a:p>
            <a:pPr algn="r"/>
            <a:endParaRPr lang="en-US" dirty="0" smtClean="0"/>
          </a:p>
        </p:txBody>
      </p:sp>
      <p:sp>
        <p:nvSpPr>
          <p:cNvPr id="28" name="TextBox 27"/>
          <p:cNvSpPr txBox="1"/>
          <p:nvPr/>
        </p:nvSpPr>
        <p:spPr>
          <a:xfrm>
            <a:off x="287655" y="2623065"/>
            <a:ext cx="762000" cy="646331"/>
          </a:xfrm>
          <a:prstGeom prst="rect">
            <a:avLst/>
          </a:prstGeom>
          <a:noFill/>
        </p:spPr>
        <p:txBody>
          <a:bodyPr wrap="square" rtlCol="0">
            <a:spAutoFit/>
          </a:bodyPr>
          <a:lstStyle/>
          <a:p>
            <a:pPr algn="r"/>
            <a:r>
              <a:rPr lang="en-US" dirty="0" smtClean="0"/>
              <a:t>0.5</a:t>
            </a:r>
          </a:p>
          <a:p>
            <a:pPr algn="r"/>
            <a:endParaRPr lang="en-US" dirty="0" smtClean="0"/>
          </a:p>
        </p:txBody>
      </p:sp>
      <p:sp>
        <p:nvSpPr>
          <p:cNvPr id="29" name="TextBox 28"/>
          <p:cNvSpPr txBox="1"/>
          <p:nvPr/>
        </p:nvSpPr>
        <p:spPr>
          <a:xfrm>
            <a:off x="287655" y="3207265"/>
            <a:ext cx="762000" cy="646331"/>
          </a:xfrm>
          <a:prstGeom prst="rect">
            <a:avLst/>
          </a:prstGeom>
          <a:noFill/>
        </p:spPr>
        <p:txBody>
          <a:bodyPr wrap="square" rtlCol="0">
            <a:spAutoFit/>
          </a:bodyPr>
          <a:lstStyle/>
          <a:p>
            <a:pPr algn="r"/>
            <a:r>
              <a:rPr lang="en-US" dirty="0" smtClean="0"/>
              <a:t>0</a:t>
            </a:r>
          </a:p>
          <a:p>
            <a:pPr algn="r"/>
            <a:endParaRPr lang="en-US" dirty="0" smtClean="0"/>
          </a:p>
        </p:txBody>
      </p:sp>
      <p:sp>
        <p:nvSpPr>
          <p:cNvPr id="30" name="TextBox 29"/>
          <p:cNvSpPr txBox="1"/>
          <p:nvPr/>
        </p:nvSpPr>
        <p:spPr>
          <a:xfrm>
            <a:off x="287655" y="3804165"/>
            <a:ext cx="762000" cy="646331"/>
          </a:xfrm>
          <a:prstGeom prst="rect">
            <a:avLst/>
          </a:prstGeom>
          <a:noFill/>
        </p:spPr>
        <p:txBody>
          <a:bodyPr wrap="square" rtlCol="0">
            <a:spAutoFit/>
          </a:bodyPr>
          <a:lstStyle/>
          <a:p>
            <a:pPr algn="r"/>
            <a:r>
              <a:rPr lang="en-US" dirty="0" smtClean="0"/>
              <a:t>-0.5</a:t>
            </a:r>
          </a:p>
          <a:p>
            <a:pPr algn="r"/>
            <a:endParaRPr lang="en-US" dirty="0" smtClean="0"/>
          </a:p>
        </p:txBody>
      </p:sp>
      <p:sp>
        <p:nvSpPr>
          <p:cNvPr id="31" name="TextBox 30"/>
          <p:cNvSpPr txBox="1"/>
          <p:nvPr/>
        </p:nvSpPr>
        <p:spPr>
          <a:xfrm>
            <a:off x="287655" y="4401065"/>
            <a:ext cx="762000" cy="646331"/>
          </a:xfrm>
          <a:prstGeom prst="rect">
            <a:avLst/>
          </a:prstGeom>
          <a:noFill/>
        </p:spPr>
        <p:txBody>
          <a:bodyPr wrap="square" rtlCol="0">
            <a:spAutoFit/>
          </a:bodyPr>
          <a:lstStyle/>
          <a:p>
            <a:pPr algn="r"/>
            <a:r>
              <a:rPr lang="en-US" dirty="0" smtClean="0"/>
              <a:t>-1.0</a:t>
            </a:r>
          </a:p>
          <a:p>
            <a:pPr algn="r"/>
            <a:endParaRPr lang="en-US" dirty="0" smtClean="0"/>
          </a:p>
        </p:txBody>
      </p:sp>
      <p:sp>
        <p:nvSpPr>
          <p:cNvPr id="32" name="TextBox 31"/>
          <p:cNvSpPr txBox="1"/>
          <p:nvPr/>
        </p:nvSpPr>
        <p:spPr>
          <a:xfrm>
            <a:off x="287655" y="4985265"/>
            <a:ext cx="762000" cy="646331"/>
          </a:xfrm>
          <a:prstGeom prst="rect">
            <a:avLst/>
          </a:prstGeom>
          <a:noFill/>
        </p:spPr>
        <p:txBody>
          <a:bodyPr wrap="square" rtlCol="0">
            <a:spAutoFit/>
          </a:bodyPr>
          <a:lstStyle/>
          <a:p>
            <a:pPr algn="r"/>
            <a:r>
              <a:rPr lang="en-US" dirty="0" smtClean="0"/>
              <a:t>-1.5</a:t>
            </a:r>
          </a:p>
          <a:p>
            <a:pPr algn="r"/>
            <a:endParaRPr lang="en-US" dirty="0" smtClean="0"/>
          </a:p>
        </p:txBody>
      </p:sp>
      <p:sp>
        <p:nvSpPr>
          <p:cNvPr id="33" name="TextBox 32"/>
          <p:cNvSpPr txBox="1"/>
          <p:nvPr/>
        </p:nvSpPr>
        <p:spPr>
          <a:xfrm>
            <a:off x="300355" y="5582165"/>
            <a:ext cx="762000" cy="646331"/>
          </a:xfrm>
          <a:prstGeom prst="rect">
            <a:avLst/>
          </a:prstGeom>
          <a:noFill/>
        </p:spPr>
        <p:txBody>
          <a:bodyPr wrap="square" rtlCol="0">
            <a:spAutoFit/>
          </a:bodyPr>
          <a:lstStyle/>
          <a:p>
            <a:pPr algn="r"/>
            <a:r>
              <a:rPr lang="en-US" dirty="0" smtClean="0"/>
              <a:t>-2.0</a:t>
            </a:r>
          </a:p>
          <a:p>
            <a:pPr algn="r"/>
            <a:endParaRPr lang="en-US" dirty="0" smtClean="0"/>
          </a:p>
        </p:txBody>
      </p:sp>
      <p:sp>
        <p:nvSpPr>
          <p:cNvPr id="38" name="TextBox 37"/>
          <p:cNvSpPr txBox="1"/>
          <p:nvPr/>
        </p:nvSpPr>
        <p:spPr>
          <a:xfrm rot="5400000">
            <a:off x="510857" y="6384784"/>
            <a:ext cx="1524000" cy="369332"/>
          </a:xfrm>
          <a:prstGeom prst="rect">
            <a:avLst/>
          </a:prstGeom>
          <a:noFill/>
        </p:spPr>
        <p:txBody>
          <a:bodyPr wrap="square" rtlCol="0">
            <a:spAutoFit/>
          </a:bodyPr>
          <a:lstStyle/>
          <a:p>
            <a:r>
              <a:rPr lang="en-US" dirty="0" smtClean="0"/>
              <a:t>Do</a:t>
            </a:r>
            <a:endParaRPr lang="en-US" dirty="0"/>
          </a:p>
        </p:txBody>
      </p:sp>
      <p:sp>
        <p:nvSpPr>
          <p:cNvPr id="39" name="TextBox 38"/>
          <p:cNvSpPr txBox="1"/>
          <p:nvPr/>
        </p:nvSpPr>
        <p:spPr>
          <a:xfrm rot="5400000">
            <a:off x="848161" y="6384783"/>
            <a:ext cx="1523999" cy="369332"/>
          </a:xfrm>
          <a:prstGeom prst="rect">
            <a:avLst/>
          </a:prstGeom>
          <a:noFill/>
        </p:spPr>
        <p:txBody>
          <a:bodyPr wrap="square" rtlCol="0">
            <a:spAutoFit/>
          </a:bodyPr>
          <a:lstStyle/>
          <a:p>
            <a:r>
              <a:rPr lang="en-US" dirty="0" smtClean="0"/>
              <a:t>Cs</a:t>
            </a:r>
            <a:endParaRPr lang="en-US" dirty="0"/>
          </a:p>
        </p:txBody>
      </p:sp>
      <p:sp>
        <p:nvSpPr>
          <p:cNvPr id="40" name="TextBox 39"/>
          <p:cNvSpPr txBox="1"/>
          <p:nvPr/>
        </p:nvSpPr>
        <p:spPr>
          <a:xfrm rot="5400000">
            <a:off x="1588889" y="5965685"/>
            <a:ext cx="685800" cy="369332"/>
          </a:xfrm>
          <a:prstGeom prst="rect">
            <a:avLst/>
          </a:prstGeom>
          <a:noFill/>
        </p:spPr>
        <p:txBody>
          <a:bodyPr wrap="square" rtlCol="0">
            <a:spAutoFit/>
          </a:bodyPr>
          <a:lstStyle/>
          <a:p>
            <a:r>
              <a:rPr lang="en-US" dirty="0" err="1" smtClean="0"/>
              <a:t>Sy</a:t>
            </a:r>
            <a:endParaRPr lang="en-US" dirty="0"/>
          </a:p>
        </p:txBody>
      </p:sp>
      <p:sp>
        <p:nvSpPr>
          <p:cNvPr id="41" name="TextBox 40"/>
          <p:cNvSpPr txBox="1"/>
          <p:nvPr/>
        </p:nvSpPr>
        <p:spPr>
          <a:xfrm rot="5400000">
            <a:off x="1969889" y="5965685"/>
            <a:ext cx="685800" cy="369332"/>
          </a:xfrm>
          <a:prstGeom prst="rect">
            <a:avLst/>
          </a:prstGeom>
          <a:noFill/>
        </p:spPr>
        <p:txBody>
          <a:bodyPr wrap="square" rtlCol="0">
            <a:spAutoFit/>
          </a:bodyPr>
          <a:lstStyle/>
          <a:p>
            <a:r>
              <a:rPr lang="en-US" dirty="0" err="1" smtClean="0"/>
              <a:t>Sp</a:t>
            </a:r>
            <a:endParaRPr lang="en-US" dirty="0"/>
          </a:p>
        </p:txBody>
      </p:sp>
      <p:sp>
        <p:nvSpPr>
          <p:cNvPr id="42" name="TextBox 41"/>
          <p:cNvSpPr txBox="1"/>
          <p:nvPr/>
        </p:nvSpPr>
        <p:spPr>
          <a:xfrm rot="5400000">
            <a:off x="2301121" y="5965685"/>
            <a:ext cx="685800" cy="369332"/>
          </a:xfrm>
          <a:prstGeom prst="rect">
            <a:avLst/>
          </a:prstGeom>
          <a:noFill/>
        </p:spPr>
        <p:txBody>
          <a:bodyPr wrap="square" rtlCol="0">
            <a:spAutoFit/>
          </a:bodyPr>
          <a:lstStyle/>
          <a:p>
            <a:r>
              <a:rPr lang="en-US" dirty="0" smtClean="0"/>
              <a:t>Sa</a:t>
            </a:r>
            <a:endParaRPr lang="en-US" dirty="0"/>
          </a:p>
        </p:txBody>
      </p:sp>
      <p:sp>
        <p:nvSpPr>
          <p:cNvPr id="43" name="TextBox 42"/>
          <p:cNvSpPr txBox="1"/>
          <p:nvPr/>
        </p:nvSpPr>
        <p:spPr>
          <a:xfrm rot="5400000">
            <a:off x="2655689" y="5965685"/>
            <a:ext cx="685800" cy="369332"/>
          </a:xfrm>
          <a:prstGeom prst="rect">
            <a:avLst/>
          </a:prstGeom>
          <a:noFill/>
        </p:spPr>
        <p:txBody>
          <a:bodyPr wrap="square" rtlCol="0">
            <a:spAutoFit/>
          </a:bodyPr>
          <a:lstStyle/>
          <a:p>
            <a:r>
              <a:rPr lang="en-US" dirty="0" err="1" smtClean="0"/>
              <a:t>Wb</a:t>
            </a:r>
            <a:endParaRPr lang="en-US" dirty="0"/>
          </a:p>
        </p:txBody>
      </p:sp>
      <p:sp>
        <p:nvSpPr>
          <p:cNvPr id="44" name="TextBox 43"/>
          <p:cNvSpPr txBox="1"/>
          <p:nvPr/>
        </p:nvSpPr>
        <p:spPr>
          <a:xfrm rot="5400000">
            <a:off x="3002161" y="5965685"/>
            <a:ext cx="685800" cy="369332"/>
          </a:xfrm>
          <a:prstGeom prst="rect">
            <a:avLst/>
          </a:prstGeom>
          <a:noFill/>
        </p:spPr>
        <p:txBody>
          <a:bodyPr wrap="square" rtlCol="0">
            <a:spAutoFit/>
          </a:bodyPr>
          <a:lstStyle/>
          <a:p>
            <a:r>
              <a:rPr lang="en-US" dirty="0" smtClean="0"/>
              <a:t>Re</a:t>
            </a:r>
            <a:endParaRPr lang="en-US" dirty="0"/>
          </a:p>
        </p:txBody>
      </p:sp>
      <p:sp>
        <p:nvSpPr>
          <p:cNvPr id="45" name="TextBox 44"/>
          <p:cNvSpPr txBox="1"/>
          <p:nvPr/>
        </p:nvSpPr>
        <p:spPr>
          <a:xfrm rot="5400000">
            <a:off x="3364348" y="5965685"/>
            <a:ext cx="685800" cy="369332"/>
          </a:xfrm>
          <a:prstGeom prst="rect">
            <a:avLst/>
          </a:prstGeom>
          <a:noFill/>
        </p:spPr>
        <p:txBody>
          <a:bodyPr wrap="square" rtlCol="0">
            <a:spAutoFit/>
          </a:bodyPr>
          <a:lstStyle/>
          <a:p>
            <a:r>
              <a:rPr lang="en-US" dirty="0" smtClean="0"/>
              <a:t>So</a:t>
            </a:r>
            <a:endParaRPr lang="en-US" dirty="0"/>
          </a:p>
        </p:txBody>
      </p:sp>
      <p:sp>
        <p:nvSpPr>
          <p:cNvPr id="46" name="TextBox 45"/>
          <p:cNvSpPr txBox="1"/>
          <p:nvPr/>
        </p:nvSpPr>
        <p:spPr>
          <a:xfrm rot="5400000">
            <a:off x="3722489" y="5965685"/>
            <a:ext cx="685800" cy="369332"/>
          </a:xfrm>
          <a:prstGeom prst="rect">
            <a:avLst/>
          </a:prstGeom>
          <a:noFill/>
        </p:spPr>
        <p:txBody>
          <a:bodyPr wrap="square" rtlCol="0">
            <a:spAutoFit/>
          </a:bodyPr>
          <a:lstStyle/>
          <a:p>
            <a:r>
              <a:rPr lang="en-US" dirty="0" err="1" smtClean="0"/>
              <a:t>Sc</a:t>
            </a:r>
            <a:endParaRPr lang="en-US" dirty="0"/>
          </a:p>
        </p:txBody>
      </p:sp>
      <p:sp>
        <p:nvSpPr>
          <p:cNvPr id="47" name="TextBox 46"/>
          <p:cNvSpPr txBox="1"/>
          <p:nvPr/>
        </p:nvSpPr>
        <p:spPr>
          <a:xfrm rot="16200000">
            <a:off x="-376626" y="3797933"/>
            <a:ext cx="1470561" cy="369332"/>
          </a:xfrm>
          <a:prstGeom prst="rect">
            <a:avLst/>
          </a:prstGeom>
          <a:noFill/>
        </p:spPr>
        <p:txBody>
          <a:bodyPr wrap="square" rtlCol="0">
            <a:spAutoFit/>
          </a:bodyPr>
          <a:lstStyle/>
          <a:p>
            <a:pPr algn="ctr"/>
            <a:r>
              <a:rPr lang="en-US" b="1" dirty="0" smtClean="0"/>
              <a:t>Cohen’s </a:t>
            </a:r>
            <a:r>
              <a:rPr lang="en-US" b="1" i="1" dirty="0" smtClean="0"/>
              <a:t>d</a:t>
            </a:r>
            <a:endParaRPr lang="en-US" b="1" i="1" dirty="0"/>
          </a:p>
        </p:txBody>
      </p:sp>
      <p:sp>
        <p:nvSpPr>
          <p:cNvPr id="48" name="TextBox 47"/>
          <p:cNvSpPr txBox="1"/>
          <p:nvPr/>
        </p:nvSpPr>
        <p:spPr>
          <a:xfrm rot="5400000">
            <a:off x="4419719" y="5965685"/>
            <a:ext cx="685800" cy="369332"/>
          </a:xfrm>
          <a:prstGeom prst="rect">
            <a:avLst/>
          </a:prstGeom>
          <a:noFill/>
        </p:spPr>
        <p:txBody>
          <a:bodyPr wrap="square" rtlCol="0">
            <a:spAutoFit/>
          </a:bodyPr>
          <a:lstStyle/>
          <a:p>
            <a:r>
              <a:rPr lang="en-US" dirty="0" err="1" smtClean="0"/>
              <a:t>Gl</a:t>
            </a:r>
            <a:endParaRPr lang="en-US" dirty="0"/>
          </a:p>
        </p:txBody>
      </p:sp>
      <p:sp>
        <p:nvSpPr>
          <p:cNvPr id="49" name="TextBox 48"/>
          <p:cNvSpPr txBox="1"/>
          <p:nvPr/>
        </p:nvSpPr>
        <p:spPr>
          <a:xfrm rot="5400000">
            <a:off x="4766191" y="5965685"/>
            <a:ext cx="685800" cy="369332"/>
          </a:xfrm>
          <a:prstGeom prst="rect">
            <a:avLst/>
          </a:prstGeom>
          <a:noFill/>
        </p:spPr>
        <p:txBody>
          <a:bodyPr wrap="square" rtlCol="0">
            <a:spAutoFit/>
          </a:bodyPr>
          <a:lstStyle/>
          <a:p>
            <a:r>
              <a:rPr lang="en-US" dirty="0" smtClean="0"/>
              <a:t>Cm</a:t>
            </a:r>
            <a:endParaRPr lang="en-US" dirty="0"/>
          </a:p>
        </p:txBody>
      </p:sp>
      <p:sp>
        <p:nvSpPr>
          <p:cNvPr id="50" name="TextBox 49"/>
          <p:cNvSpPr txBox="1"/>
          <p:nvPr/>
        </p:nvSpPr>
        <p:spPr>
          <a:xfrm rot="5400000">
            <a:off x="5113139" y="5965685"/>
            <a:ext cx="685800" cy="369332"/>
          </a:xfrm>
          <a:prstGeom prst="rect">
            <a:avLst/>
          </a:prstGeom>
          <a:noFill/>
        </p:spPr>
        <p:txBody>
          <a:bodyPr wrap="square" rtlCol="0">
            <a:spAutoFit/>
          </a:bodyPr>
          <a:lstStyle/>
          <a:p>
            <a:r>
              <a:rPr lang="en-US" dirty="0" smtClean="0"/>
              <a:t>Ac</a:t>
            </a:r>
            <a:endParaRPr lang="en-US" dirty="0"/>
          </a:p>
        </p:txBody>
      </p:sp>
      <p:sp>
        <p:nvSpPr>
          <p:cNvPr id="51" name="TextBox 50"/>
          <p:cNvSpPr txBox="1"/>
          <p:nvPr/>
        </p:nvSpPr>
        <p:spPr>
          <a:xfrm rot="5400000">
            <a:off x="5463421" y="5965685"/>
            <a:ext cx="685800" cy="369332"/>
          </a:xfrm>
          <a:prstGeom prst="rect">
            <a:avLst/>
          </a:prstGeom>
          <a:noFill/>
        </p:spPr>
        <p:txBody>
          <a:bodyPr wrap="square" rtlCol="0">
            <a:spAutoFit/>
          </a:bodyPr>
          <a:lstStyle/>
          <a:p>
            <a:r>
              <a:rPr lang="en-US" dirty="0" smtClean="0"/>
              <a:t>Al</a:t>
            </a:r>
            <a:endParaRPr lang="en-US" dirty="0"/>
          </a:p>
        </p:txBody>
      </p:sp>
      <p:sp>
        <p:nvSpPr>
          <p:cNvPr id="52" name="TextBox 51"/>
          <p:cNvSpPr txBox="1"/>
          <p:nvPr/>
        </p:nvSpPr>
        <p:spPr>
          <a:xfrm rot="5400000">
            <a:off x="5821799" y="5965685"/>
            <a:ext cx="685800" cy="369332"/>
          </a:xfrm>
          <a:prstGeom prst="rect">
            <a:avLst/>
          </a:prstGeom>
          <a:noFill/>
        </p:spPr>
        <p:txBody>
          <a:bodyPr wrap="square" rtlCol="0">
            <a:spAutoFit/>
          </a:bodyPr>
          <a:lstStyle/>
          <a:p>
            <a:r>
              <a:rPr lang="en-US" dirty="0" err="1" smtClean="0"/>
              <a:t>Ie</a:t>
            </a:r>
            <a:endParaRPr lang="en-US" dirty="0"/>
          </a:p>
        </p:txBody>
      </p:sp>
      <p:sp>
        <p:nvSpPr>
          <p:cNvPr id="53" name="TextBox 52"/>
          <p:cNvSpPr txBox="1"/>
          <p:nvPr/>
        </p:nvSpPr>
        <p:spPr>
          <a:xfrm rot="5400000">
            <a:off x="6172319" y="5965685"/>
            <a:ext cx="685800" cy="369332"/>
          </a:xfrm>
          <a:prstGeom prst="rect">
            <a:avLst/>
          </a:prstGeom>
          <a:noFill/>
        </p:spPr>
        <p:txBody>
          <a:bodyPr wrap="square" rtlCol="0">
            <a:spAutoFit/>
          </a:bodyPr>
          <a:lstStyle/>
          <a:p>
            <a:r>
              <a:rPr lang="en-US" dirty="0" err="1" smtClean="0"/>
              <a:t>Py</a:t>
            </a:r>
            <a:endParaRPr lang="en-US" dirty="0"/>
          </a:p>
        </p:txBody>
      </p:sp>
      <p:sp>
        <p:nvSpPr>
          <p:cNvPr id="54" name="TextBox 53"/>
          <p:cNvSpPr txBox="1"/>
          <p:nvPr/>
        </p:nvSpPr>
        <p:spPr>
          <a:xfrm rot="5400000">
            <a:off x="6507599" y="5965685"/>
            <a:ext cx="685800" cy="369332"/>
          </a:xfrm>
          <a:prstGeom prst="rect">
            <a:avLst/>
          </a:prstGeom>
          <a:noFill/>
        </p:spPr>
        <p:txBody>
          <a:bodyPr wrap="square" rtlCol="0">
            <a:spAutoFit/>
          </a:bodyPr>
          <a:lstStyle/>
          <a:p>
            <a:r>
              <a:rPr lang="en-US" dirty="0" err="1" smtClean="0"/>
              <a:t>Fx</a:t>
            </a:r>
            <a:endParaRPr lang="en-US" dirty="0"/>
          </a:p>
        </p:txBody>
      </p:sp>
      <p:sp>
        <p:nvSpPr>
          <p:cNvPr id="55" name="TextBox 54"/>
          <p:cNvSpPr txBox="1"/>
          <p:nvPr/>
        </p:nvSpPr>
        <p:spPr>
          <a:xfrm rot="5400000">
            <a:off x="6869549" y="5965685"/>
            <a:ext cx="685800" cy="369332"/>
          </a:xfrm>
          <a:prstGeom prst="rect">
            <a:avLst/>
          </a:prstGeom>
          <a:noFill/>
        </p:spPr>
        <p:txBody>
          <a:bodyPr wrap="square" rtlCol="0">
            <a:spAutoFit/>
          </a:bodyPr>
          <a:lstStyle/>
          <a:p>
            <a:r>
              <a:rPr lang="en-US" dirty="0" smtClean="0"/>
              <a:t>Fe</a:t>
            </a:r>
            <a:endParaRPr lang="en-US" dirty="0"/>
          </a:p>
        </p:txBody>
      </p:sp>
      <p:sp>
        <p:nvSpPr>
          <p:cNvPr id="56" name="TextBox 55"/>
          <p:cNvSpPr txBox="1"/>
          <p:nvPr/>
        </p:nvSpPr>
        <p:spPr>
          <a:xfrm>
            <a:off x="7467600" y="2302250"/>
            <a:ext cx="1617345" cy="3600986"/>
          </a:xfrm>
          <a:prstGeom prst="rect">
            <a:avLst/>
          </a:prstGeom>
          <a:noFill/>
        </p:spPr>
        <p:txBody>
          <a:bodyPr wrap="square" rtlCol="0">
            <a:spAutoFit/>
          </a:bodyPr>
          <a:lstStyle/>
          <a:p>
            <a:r>
              <a:rPr lang="en-US" sz="1200" dirty="0" smtClean="0"/>
              <a:t>Dominance</a:t>
            </a:r>
          </a:p>
          <a:p>
            <a:r>
              <a:rPr lang="en-US" sz="1200" dirty="0" smtClean="0"/>
              <a:t>Capacity for Status</a:t>
            </a:r>
          </a:p>
          <a:p>
            <a:r>
              <a:rPr lang="en-US" sz="1200" dirty="0" smtClean="0"/>
              <a:t>Sociability</a:t>
            </a:r>
          </a:p>
          <a:p>
            <a:r>
              <a:rPr lang="en-US" sz="1200" dirty="0" smtClean="0"/>
              <a:t>Social Presence</a:t>
            </a:r>
          </a:p>
          <a:p>
            <a:r>
              <a:rPr lang="en-US" sz="1200" dirty="0" smtClean="0"/>
              <a:t>Self-Acceptance</a:t>
            </a:r>
          </a:p>
          <a:p>
            <a:r>
              <a:rPr lang="en-US" sz="1200" dirty="0" smtClean="0"/>
              <a:t>Well-being</a:t>
            </a:r>
          </a:p>
          <a:p>
            <a:r>
              <a:rPr lang="en-US" sz="1200" dirty="0" smtClean="0"/>
              <a:t>Responsibility</a:t>
            </a:r>
          </a:p>
          <a:p>
            <a:r>
              <a:rPr lang="en-US" sz="1200" dirty="0" smtClean="0"/>
              <a:t>Socialization</a:t>
            </a:r>
          </a:p>
          <a:p>
            <a:r>
              <a:rPr lang="en-US" sz="1200" dirty="0" smtClean="0"/>
              <a:t>Self-control</a:t>
            </a:r>
          </a:p>
          <a:p>
            <a:r>
              <a:rPr lang="en-US" sz="1200" dirty="0" smtClean="0"/>
              <a:t>Tolerance</a:t>
            </a:r>
          </a:p>
          <a:p>
            <a:r>
              <a:rPr lang="en-US" sz="1200" dirty="0" smtClean="0"/>
              <a:t>Good impression</a:t>
            </a:r>
          </a:p>
          <a:p>
            <a:r>
              <a:rPr lang="en-US" sz="1200" dirty="0" err="1" smtClean="0"/>
              <a:t>Communiality</a:t>
            </a:r>
            <a:endParaRPr lang="en-US" sz="1200" dirty="0"/>
          </a:p>
          <a:p>
            <a:r>
              <a:rPr lang="en-US" sz="1200" dirty="0" smtClean="0"/>
              <a:t>Ach. via Conformity</a:t>
            </a:r>
          </a:p>
          <a:p>
            <a:r>
              <a:rPr lang="en-US" sz="1200" dirty="0" smtClean="0"/>
              <a:t>Ach. via Independence</a:t>
            </a:r>
          </a:p>
          <a:p>
            <a:r>
              <a:rPr lang="en-US" sz="1200" dirty="0" smtClean="0"/>
              <a:t>Intellectual Efficiency</a:t>
            </a:r>
          </a:p>
          <a:p>
            <a:r>
              <a:rPr lang="en-US" sz="1200" dirty="0" smtClean="0"/>
              <a:t>Psych. Mindedness</a:t>
            </a:r>
          </a:p>
          <a:p>
            <a:r>
              <a:rPr lang="en-US" sz="1200" dirty="0" smtClean="0"/>
              <a:t>Flexibility</a:t>
            </a:r>
          </a:p>
          <a:p>
            <a:r>
              <a:rPr lang="en-US" sz="1200" dirty="0" smtClean="0"/>
              <a:t>Femininity </a:t>
            </a:r>
          </a:p>
          <a:p>
            <a:r>
              <a:rPr lang="en-US" sz="1200" dirty="0" smtClean="0"/>
              <a:t> </a:t>
            </a:r>
            <a:endParaRPr lang="en-US" sz="1200" dirty="0"/>
          </a:p>
        </p:txBody>
      </p:sp>
      <p:sp>
        <p:nvSpPr>
          <p:cNvPr id="58" name="TextBox 57"/>
          <p:cNvSpPr txBox="1"/>
          <p:nvPr/>
        </p:nvSpPr>
        <p:spPr>
          <a:xfrm>
            <a:off x="0" y="1504890"/>
            <a:ext cx="9144000" cy="400110"/>
          </a:xfrm>
          <a:prstGeom prst="rect">
            <a:avLst/>
          </a:prstGeom>
          <a:noFill/>
        </p:spPr>
        <p:txBody>
          <a:bodyPr wrap="square" rtlCol="0">
            <a:spAutoFit/>
          </a:bodyPr>
          <a:lstStyle/>
          <a:p>
            <a:pPr algn="ctr"/>
            <a:r>
              <a:rPr lang="en-US" sz="2000" b="1" dirty="0" smtClean="0"/>
              <a:t>Artists vs. Non-Artists: California Psychological Inventory</a:t>
            </a:r>
            <a:endParaRPr lang="en-US" sz="2000" b="1" dirty="0"/>
          </a:p>
        </p:txBody>
      </p:sp>
      <p:cxnSp>
        <p:nvCxnSpPr>
          <p:cNvPr id="60" name="Straight Connector 59"/>
          <p:cNvCxnSpPr/>
          <p:nvPr/>
        </p:nvCxnSpPr>
        <p:spPr>
          <a:xfrm flipV="1">
            <a:off x="1073785" y="3435218"/>
            <a:ext cx="6311900" cy="685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5400000">
            <a:off x="4074676" y="5968484"/>
            <a:ext cx="685800" cy="369332"/>
          </a:xfrm>
          <a:prstGeom prst="rect">
            <a:avLst/>
          </a:prstGeom>
          <a:noFill/>
        </p:spPr>
        <p:txBody>
          <a:bodyPr wrap="square" rtlCol="0">
            <a:spAutoFit/>
          </a:bodyPr>
          <a:lstStyle/>
          <a:p>
            <a:r>
              <a:rPr lang="en-US" dirty="0" smtClean="0"/>
              <a:t>To</a:t>
            </a:r>
            <a:endParaRPr lang="en-US" dirty="0"/>
          </a:p>
        </p:txBody>
      </p:sp>
      <p:cxnSp>
        <p:nvCxnSpPr>
          <p:cNvPr id="63" name="Straight Connector 62"/>
          <p:cNvCxnSpPr/>
          <p:nvPr/>
        </p:nvCxnSpPr>
        <p:spPr>
          <a:xfrm flipV="1">
            <a:off x="1066800" y="2789682"/>
            <a:ext cx="6311900" cy="6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066800" y="3978402"/>
            <a:ext cx="6311900" cy="6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066800" y="4576572"/>
            <a:ext cx="6311900" cy="6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066800" y="5163312"/>
            <a:ext cx="6311900" cy="6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324600"/>
            <a:ext cx="9144000" cy="369332"/>
          </a:xfrm>
          <a:prstGeom prst="rect">
            <a:avLst/>
          </a:prstGeom>
          <a:noFill/>
        </p:spPr>
        <p:txBody>
          <a:bodyPr wrap="square" rtlCol="0">
            <a:spAutoFit/>
          </a:bodyPr>
          <a:lstStyle/>
          <a:p>
            <a:pPr algn="ctr"/>
            <a:r>
              <a:rPr lang="en-US" dirty="0" smtClean="0"/>
              <a:t>Feist (1998)</a:t>
            </a:r>
            <a:endParaRPr lang="en-US" dirty="0"/>
          </a:p>
        </p:txBody>
      </p:sp>
    </p:spTree>
    <p:extLst>
      <p:ext uri="{BB962C8B-B14F-4D97-AF65-F5344CB8AC3E}">
        <p14:creationId xmlns:p14="http://schemas.microsoft.com/office/powerpoint/2010/main" val="680644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4" name="TextBox 3"/>
          <p:cNvSpPr txBox="1"/>
          <p:nvPr/>
        </p:nvSpPr>
        <p:spPr>
          <a:xfrm>
            <a:off x="4191000" y="2374880"/>
            <a:ext cx="4571999" cy="3416320"/>
          </a:xfrm>
          <a:prstGeom prst="rect">
            <a:avLst/>
          </a:prstGeom>
          <a:noFill/>
        </p:spPr>
        <p:txBody>
          <a:bodyPr wrap="square" rtlCol="0">
            <a:spAutoFit/>
          </a:bodyPr>
          <a:lstStyle/>
          <a:p>
            <a:r>
              <a:rPr lang="en-US" sz="2400" dirty="0" smtClean="0"/>
              <a:t>“[Artists] are conflicted, impulsive, nonconformist, rule-doubting, skeptical, fiercely independent, and not concerned with obligations or duties…although they are conflicted and rebellious, artists seek change, are easily bored, and yet see themselves as talented and worthy people.” (from Feist, 1998)</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319040"/>
            <a:ext cx="3347961" cy="3472160"/>
          </a:xfrm>
          <a:prstGeom prst="rect">
            <a:avLst/>
          </a:prstGeom>
        </p:spPr>
      </p:pic>
    </p:spTree>
    <p:extLst>
      <p:ext uri="{BB962C8B-B14F-4D97-AF65-F5344CB8AC3E}">
        <p14:creationId xmlns:p14="http://schemas.microsoft.com/office/powerpoint/2010/main" val="90235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THE SCIENCE OF EXPERTISE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9457" name="Picture 1"/>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81000" y="2007600"/>
            <a:ext cx="8153400" cy="3402600"/>
          </a:xfrm>
          <a:prstGeom prst="rect">
            <a:avLst/>
          </a:prstGeom>
          <a:noFill/>
          <a:ln w="9525">
            <a:noFill/>
            <a:miter lim="800000"/>
            <a:headEnd/>
            <a:tailEnd/>
          </a:ln>
        </p:spPr>
      </p:pic>
      <p:sp>
        <p:nvSpPr>
          <p:cNvPr id="6" name="TextBox 5"/>
          <p:cNvSpPr txBox="1"/>
          <p:nvPr/>
        </p:nvSpPr>
        <p:spPr>
          <a:xfrm>
            <a:off x="370367" y="5694402"/>
            <a:ext cx="8578702" cy="553998"/>
          </a:xfrm>
          <a:prstGeom prst="rect">
            <a:avLst/>
          </a:prstGeom>
          <a:noFill/>
        </p:spPr>
        <p:txBody>
          <a:bodyPr wrap="square" rtlCol="0">
            <a:spAutoFit/>
          </a:bodyPr>
          <a:lstStyle/>
          <a:p>
            <a:r>
              <a:rPr lang="en-US" sz="3000" spc="100" dirty="0" smtClean="0"/>
              <a:t>What </a:t>
            </a:r>
            <a:r>
              <a:rPr lang="en-US" sz="3000" b="1" i="1" spc="100" dirty="0" smtClean="0">
                <a:solidFill>
                  <a:srgbClr val="006AA7"/>
                </a:solidFill>
              </a:rPr>
              <a:t>factors</a:t>
            </a:r>
            <a:r>
              <a:rPr lang="en-US" sz="3000" spc="100" dirty="0" smtClean="0">
                <a:solidFill>
                  <a:srgbClr val="006AA7"/>
                </a:solidFill>
              </a:rPr>
              <a:t> </a:t>
            </a:r>
            <a:r>
              <a:rPr lang="en-US" sz="3000" spc="100" dirty="0" smtClean="0"/>
              <a:t>explain this striking variability?</a:t>
            </a:r>
            <a:endParaRPr lang="en-US" sz="3000" spc="100" dirty="0"/>
          </a:p>
        </p:txBody>
      </p:sp>
      <p:sp>
        <p:nvSpPr>
          <p:cNvPr id="7" name="TextBox 6"/>
          <p:cNvSpPr txBox="1"/>
          <p:nvPr/>
        </p:nvSpPr>
        <p:spPr>
          <a:xfrm>
            <a:off x="1143000" y="3657600"/>
            <a:ext cx="2286000" cy="1200329"/>
          </a:xfrm>
          <a:prstGeom prst="rect">
            <a:avLst/>
          </a:prstGeom>
          <a:noFill/>
        </p:spPr>
        <p:txBody>
          <a:bodyPr wrap="square" rtlCol="0">
            <a:spAutoFit/>
          </a:bodyPr>
          <a:lstStyle/>
          <a:p>
            <a:pPr algn="ctr"/>
            <a:r>
              <a:rPr lang="en-US" sz="7200" dirty="0" smtClean="0">
                <a:solidFill>
                  <a:schemeClr val="bg1">
                    <a:lumMod val="95000"/>
                  </a:schemeClr>
                </a:solidFill>
              </a:rPr>
              <a:t>?</a:t>
            </a:r>
            <a:endParaRPr lang="en-US" sz="7200" dirty="0">
              <a:solidFill>
                <a:schemeClr val="bg1">
                  <a:lumMod val="95000"/>
                </a:schemeClr>
              </a:solidFill>
            </a:endParaRPr>
          </a:p>
        </p:txBody>
      </p:sp>
    </p:spTree>
    <p:extLst>
      <p:ext uri="{BB962C8B-B14F-4D97-AF65-F5344CB8AC3E}">
        <p14:creationId xmlns:p14="http://schemas.microsoft.com/office/powerpoint/2010/main" val="366675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613" r="8759"/>
          <a:stretch/>
        </p:blipFill>
        <p:spPr>
          <a:xfrm>
            <a:off x="963295" y="2362200"/>
            <a:ext cx="4142105" cy="3124200"/>
          </a:xfrm>
          <a:prstGeom prst="rect">
            <a:avLst/>
          </a:prstGeom>
        </p:spPr>
      </p:pic>
      <p:sp>
        <p:nvSpPr>
          <p:cNvPr id="7" name="TextBox 6"/>
          <p:cNvSpPr txBox="1"/>
          <p:nvPr/>
        </p:nvSpPr>
        <p:spPr>
          <a:xfrm>
            <a:off x="963294" y="5498515"/>
            <a:ext cx="4142105" cy="323165"/>
          </a:xfrm>
          <a:prstGeom prst="rect">
            <a:avLst/>
          </a:prstGeom>
          <a:noFill/>
        </p:spPr>
        <p:txBody>
          <a:bodyPr wrap="square" rtlCol="0">
            <a:spAutoFit/>
          </a:bodyPr>
          <a:lstStyle/>
          <a:p>
            <a:pPr algn="ctr"/>
            <a:r>
              <a:rPr lang="en-US" sz="1500" i="1" dirty="0" smtClean="0"/>
              <a:t>Ellen Winner, Boston College</a:t>
            </a:r>
            <a:endParaRPr lang="en-US" sz="15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375" y="2030730"/>
            <a:ext cx="2486025" cy="3810000"/>
          </a:xfrm>
          <a:prstGeom prst="rect">
            <a:avLst/>
          </a:prstGeom>
        </p:spPr>
      </p:pic>
    </p:spTree>
    <p:extLst>
      <p:ext uri="{BB962C8B-B14F-4D97-AF65-F5344CB8AC3E}">
        <p14:creationId xmlns:p14="http://schemas.microsoft.com/office/powerpoint/2010/main" val="3949350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4" name="Rectangle 3"/>
          <p:cNvSpPr/>
          <p:nvPr/>
        </p:nvSpPr>
        <p:spPr>
          <a:xfrm>
            <a:off x="4267200" y="2895600"/>
            <a:ext cx="4572000" cy="2431435"/>
          </a:xfrm>
          <a:prstGeom prst="rect">
            <a:avLst/>
          </a:prstGeom>
        </p:spPr>
        <p:txBody>
          <a:bodyPr>
            <a:spAutoFit/>
          </a:bodyPr>
          <a:lstStyle/>
          <a:p>
            <a:r>
              <a:rPr lang="en-US" sz="2000" dirty="0"/>
              <a:t>They have a powerful interest in the area, or domain, in which they have high ability </a:t>
            </a:r>
            <a:r>
              <a:rPr lang="en-US" sz="2000" dirty="0" smtClean="0"/>
              <a:t>—mathematics</a:t>
            </a:r>
            <a:r>
              <a:rPr lang="en-US" sz="2000" dirty="0"/>
              <a:t>, say, or </a:t>
            </a:r>
            <a:r>
              <a:rPr lang="en-US" sz="2000" dirty="0" smtClean="0"/>
              <a:t>art—and </a:t>
            </a:r>
            <a:r>
              <a:rPr lang="en-US" sz="2000" dirty="0"/>
              <a:t>they can readily focus so intently on work in this domain that they lose sense of the outside </a:t>
            </a:r>
            <a:r>
              <a:rPr lang="en-US" sz="2000" dirty="0" smtClean="0"/>
              <a:t>world.”</a:t>
            </a:r>
            <a:endParaRPr lang="en-US" sz="1200" dirty="0" smtClean="0"/>
          </a:p>
          <a:p>
            <a:endParaRPr lang="en-US" sz="1200" dirty="0" smtClean="0"/>
          </a:p>
          <a:p>
            <a:r>
              <a:rPr lang="en-US" sz="2000" dirty="0" smtClean="0"/>
              <a:t>     </a:t>
            </a:r>
            <a:r>
              <a:rPr lang="en-US" sz="2000" b="1" dirty="0" smtClean="0">
                <a:sym typeface="Symbol" panose="05050102010706020507" pitchFamily="18" charset="2"/>
              </a:rPr>
              <a:t>-</a:t>
            </a:r>
            <a:r>
              <a:rPr lang="en-US" sz="2000" b="1" dirty="0" smtClean="0"/>
              <a:t> Winner (1998)</a:t>
            </a:r>
            <a:endParaRPr lang="en-US" sz="2000" b="1" dirty="0"/>
          </a:p>
        </p:txBody>
      </p:sp>
      <p:sp>
        <p:nvSpPr>
          <p:cNvPr id="8" name="TextBox 7"/>
          <p:cNvSpPr txBox="1"/>
          <p:nvPr/>
        </p:nvSpPr>
        <p:spPr>
          <a:xfrm>
            <a:off x="4156710" y="2907030"/>
            <a:ext cx="685800" cy="400110"/>
          </a:xfrm>
          <a:prstGeom prst="rect">
            <a:avLst/>
          </a:prstGeom>
          <a:noFill/>
        </p:spPr>
        <p:txBody>
          <a:bodyPr wrap="square" rtlCol="0">
            <a:spAutoFit/>
          </a:bodyPr>
          <a:lstStyle/>
          <a:p>
            <a:r>
              <a:rPr lang="en-US" sz="2000" dirty="0" smtClean="0"/>
              <a:t>“</a:t>
            </a:r>
            <a:endParaRPr lang="en-US" sz="2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20" r="16480"/>
          <a:stretch/>
        </p:blipFill>
        <p:spPr>
          <a:xfrm>
            <a:off x="609600" y="2773054"/>
            <a:ext cx="3429000" cy="2676525"/>
          </a:xfrm>
          <a:prstGeom prst="rect">
            <a:avLst/>
          </a:prstGeom>
        </p:spPr>
      </p:pic>
    </p:spTree>
    <p:extLst>
      <p:ext uri="{BB962C8B-B14F-4D97-AF65-F5344CB8AC3E}">
        <p14:creationId xmlns:p14="http://schemas.microsoft.com/office/powerpoint/2010/main" val="3600568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54179"/>
            <a:ext cx="4191000" cy="3143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905000"/>
            <a:ext cx="2813572" cy="4241609"/>
          </a:xfrm>
          <a:prstGeom prst="rect">
            <a:avLst/>
          </a:prstGeom>
        </p:spPr>
      </p:pic>
      <p:sp>
        <p:nvSpPr>
          <p:cNvPr id="10" name="TextBox 9"/>
          <p:cNvSpPr txBox="1"/>
          <p:nvPr/>
        </p:nvSpPr>
        <p:spPr>
          <a:xfrm>
            <a:off x="838200" y="5612963"/>
            <a:ext cx="4191000" cy="307777"/>
          </a:xfrm>
          <a:prstGeom prst="rect">
            <a:avLst/>
          </a:prstGeom>
          <a:noFill/>
        </p:spPr>
        <p:txBody>
          <a:bodyPr wrap="square" rtlCol="0">
            <a:spAutoFit/>
          </a:bodyPr>
          <a:lstStyle/>
          <a:p>
            <a:pPr algn="ctr"/>
            <a:r>
              <a:rPr lang="en-US" sz="1400" i="1" dirty="0" smtClean="0"/>
              <a:t>Angela Duckworth, U. of Pennsylvania</a:t>
            </a:r>
            <a:endParaRPr lang="en-US" sz="1400" i="1" dirty="0"/>
          </a:p>
        </p:txBody>
      </p:sp>
    </p:spTree>
    <p:extLst>
      <p:ext uri="{BB962C8B-B14F-4D97-AF65-F5344CB8AC3E}">
        <p14:creationId xmlns:p14="http://schemas.microsoft.com/office/powerpoint/2010/main" val="7623341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8" name="Oval 17"/>
          <p:cNvSpPr/>
          <p:nvPr/>
        </p:nvSpPr>
        <p:spPr>
          <a:xfrm>
            <a:off x="457200" y="434340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Oval 18"/>
          <p:cNvSpPr/>
          <p:nvPr/>
        </p:nvSpPr>
        <p:spPr>
          <a:xfrm>
            <a:off x="3672840" y="433197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0" name="Oval 19"/>
          <p:cNvSpPr/>
          <p:nvPr/>
        </p:nvSpPr>
        <p:spPr>
          <a:xfrm>
            <a:off x="6957060" y="434340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TextBox 20"/>
          <p:cNvSpPr txBox="1"/>
          <p:nvPr/>
        </p:nvSpPr>
        <p:spPr>
          <a:xfrm>
            <a:off x="624840" y="4752350"/>
            <a:ext cx="1447800" cy="461665"/>
          </a:xfrm>
          <a:prstGeom prst="rect">
            <a:avLst/>
          </a:prstGeom>
          <a:noFill/>
        </p:spPr>
        <p:txBody>
          <a:bodyPr wrap="square" rtlCol="0">
            <a:spAutoFit/>
          </a:bodyPr>
          <a:lstStyle/>
          <a:p>
            <a:pPr algn="ctr"/>
            <a:r>
              <a:rPr lang="en-US" sz="2400" dirty="0" smtClean="0"/>
              <a:t>Grit</a:t>
            </a:r>
            <a:endParaRPr lang="en-US" sz="2400" dirty="0"/>
          </a:p>
        </p:txBody>
      </p:sp>
      <p:cxnSp>
        <p:nvCxnSpPr>
          <p:cNvPr id="27" name="Straight Arrow Connector 26"/>
          <p:cNvCxnSpPr>
            <a:stCxn id="18" idx="6"/>
            <a:endCxn id="19" idx="2"/>
          </p:cNvCxnSpPr>
          <p:nvPr/>
        </p:nvCxnSpPr>
        <p:spPr>
          <a:xfrm flipV="1">
            <a:off x="2240280" y="4979670"/>
            <a:ext cx="1432560" cy="11430"/>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6"/>
            <a:endCxn id="20" idx="2"/>
          </p:cNvCxnSpPr>
          <p:nvPr/>
        </p:nvCxnSpPr>
        <p:spPr>
          <a:xfrm>
            <a:off x="5455920" y="4979670"/>
            <a:ext cx="1501140" cy="11430"/>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0" y="4633734"/>
            <a:ext cx="1828800" cy="707886"/>
          </a:xfrm>
          <a:prstGeom prst="rect">
            <a:avLst/>
          </a:prstGeom>
          <a:noFill/>
        </p:spPr>
        <p:txBody>
          <a:bodyPr wrap="square" rtlCol="0">
            <a:spAutoFit/>
          </a:bodyPr>
          <a:lstStyle/>
          <a:p>
            <a:pPr algn="ctr"/>
            <a:r>
              <a:rPr lang="en-US" sz="2000" dirty="0" smtClean="0"/>
              <a:t>Spelling  Performance</a:t>
            </a:r>
            <a:endParaRPr lang="en-US" sz="2000" dirty="0"/>
          </a:p>
        </p:txBody>
      </p:sp>
      <p:sp>
        <p:nvSpPr>
          <p:cNvPr id="36" name="TextBox 35"/>
          <p:cNvSpPr txBox="1"/>
          <p:nvPr/>
        </p:nvSpPr>
        <p:spPr>
          <a:xfrm>
            <a:off x="3543300" y="4610100"/>
            <a:ext cx="2057400" cy="707886"/>
          </a:xfrm>
          <a:prstGeom prst="rect">
            <a:avLst/>
          </a:prstGeom>
          <a:noFill/>
        </p:spPr>
        <p:txBody>
          <a:bodyPr wrap="square" rtlCol="0">
            <a:spAutoFit/>
          </a:bodyPr>
          <a:lstStyle/>
          <a:p>
            <a:pPr algn="ctr"/>
            <a:r>
              <a:rPr lang="en-US" sz="2000" dirty="0" smtClean="0"/>
              <a:t>Deliberate Practice</a:t>
            </a:r>
            <a:endParaRPr lang="en-US" sz="2000" dirty="0"/>
          </a:p>
        </p:txBody>
      </p:sp>
      <p:sp>
        <p:nvSpPr>
          <p:cNvPr id="37" name="TextBox 36"/>
          <p:cNvSpPr txBox="1"/>
          <p:nvPr/>
        </p:nvSpPr>
        <p:spPr>
          <a:xfrm>
            <a:off x="0" y="6080760"/>
            <a:ext cx="9144000" cy="369332"/>
          </a:xfrm>
          <a:prstGeom prst="rect">
            <a:avLst/>
          </a:prstGeom>
          <a:noFill/>
        </p:spPr>
        <p:txBody>
          <a:bodyPr wrap="square" rtlCol="0">
            <a:spAutoFit/>
          </a:bodyPr>
          <a:lstStyle/>
          <a:p>
            <a:pPr algn="ctr"/>
            <a:r>
              <a:rPr lang="en-US" dirty="0" smtClean="0"/>
              <a:t>Duckworth</a:t>
            </a:r>
            <a:r>
              <a:rPr lang="en-US" dirty="0"/>
              <a:t>, </a:t>
            </a:r>
            <a:r>
              <a:rPr lang="en-US" dirty="0" smtClean="0"/>
              <a:t>Kirby</a:t>
            </a:r>
            <a:r>
              <a:rPr lang="en-US" dirty="0"/>
              <a:t>, </a:t>
            </a:r>
            <a:r>
              <a:rPr lang="en-US" dirty="0" err="1" smtClean="0"/>
              <a:t>Tsukayama</a:t>
            </a:r>
            <a:r>
              <a:rPr lang="en-US" dirty="0"/>
              <a:t>, </a:t>
            </a:r>
            <a:r>
              <a:rPr lang="en-US" dirty="0" err="1" smtClean="0"/>
              <a:t>Berstein</a:t>
            </a:r>
            <a:r>
              <a:rPr lang="en-US" dirty="0" smtClean="0"/>
              <a:t>, &amp; Ericsson (2011)</a:t>
            </a:r>
            <a:endParaRPr lang="en-US" dirty="0"/>
          </a:p>
        </p:txBody>
      </p:sp>
      <p:sp>
        <p:nvSpPr>
          <p:cNvPr id="38" name="TextBox 37"/>
          <p:cNvSpPr txBox="1"/>
          <p:nvPr/>
        </p:nvSpPr>
        <p:spPr>
          <a:xfrm>
            <a:off x="2392680" y="4544675"/>
            <a:ext cx="883920" cy="461665"/>
          </a:xfrm>
          <a:prstGeom prst="rect">
            <a:avLst/>
          </a:prstGeom>
          <a:noFill/>
        </p:spPr>
        <p:txBody>
          <a:bodyPr wrap="square" rtlCol="0">
            <a:spAutoFit/>
          </a:bodyPr>
          <a:lstStyle/>
          <a:p>
            <a:pPr algn="ctr"/>
            <a:r>
              <a:rPr lang="en-US" sz="2400" b="1" dirty="0" smtClean="0"/>
              <a:t>.31</a:t>
            </a:r>
            <a:endParaRPr lang="en-US" sz="2400" b="1" dirty="0"/>
          </a:p>
        </p:txBody>
      </p:sp>
      <p:sp>
        <p:nvSpPr>
          <p:cNvPr id="39" name="TextBox 38"/>
          <p:cNvSpPr txBox="1"/>
          <p:nvPr/>
        </p:nvSpPr>
        <p:spPr>
          <a:xfrm>
            <a:off x="5669280" y="4544675"/>
            <a:ext cx="883920" cy="461665"/>
          </a:xfrm>
          <a:prstGeom prst="rect">
            <a:avLst/>
          </a:prstGeom>
          <a:noFill/>
        </p:spPr>
        <p:txBody>
          <a:bodyPr wrap="square" rtlCol="0">
            <a:spAutoFit/>
          </a:bodyPr>
          <a:lstStyle/>
          <a:p>
            <a:pPr algn="ctr"/>
            <a:r>
              <a:rPr lang="en-US" sz="2400" b="1" dirty="0" smtClean="0"/>
              <a:t>.38</a:t>
            </a:r>
            <a:endParaRPr lang="en-US" sz="2400" b="1" dirty="0"/>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73092"/>
            <a:ext cx="2873693" cy="2124992"/>
          </a:xfrm>
          <a:prstGeom prst="rect">
            <a:avLst/>
          </a:prstGeom>
        </p:spPr>
      </p:pic>
    </p:spTree>
    <p:extLst>
      <p:ext uri="{BB962C8B-B14F-4D97-AF65-F5344CB8AC3E}">
        <p14:creationId xmlns:p14="http://schemas.microsoft.com/office/powerpoint/2010/main" val="38474863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8" name="Oval 17"/>
          <p:cNvSpPr/>
          <p:nvPr/>
        </p:nvSpPr>
        <p:spPr>
          <a:xfrm>
            <a:off x="457200" y="434340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Oval 18"/>
          <p:cNvSpPr/>
          <p:nvPr/>
        </p:nvSpPr>
        <p:spPr>
          <a:xfrm>
            <a:off x="3672840" y="433197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0" name="Oval 19"/>
          <p:cNvSpPr/>
          <p:nvPr/>
        </p:nvSpPr>
        <p:spPr>
          <a:xfrm>
            <a:off x="6957060" y="4343400"/>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TextBox 20"/>
          <p:cNvSpPr txBox="1"/>
          <p:nvPr/>
        </p:nvSpPr>
        <p:spPr>
          <a:xfrm>
            <a:off x="624840" y="4752350"/>
            <a:ext cx="1447800" cy="461665"/>
          </a:xfrm>
          <a:prstGeom prst="rect">
            <a:avLst/>
          </a:prstGeom>
          <a:noFill/>
        </p:spPr>
        <p:txBody>
          <a:bodyPr wrap="square" rtlCol="0">
            <a:spAutoFit/>
          </a:bodyPr>
          <a:lstStyle/>
          <a:p>
            <a:pPr algn="ctr"/>
            <a:r>
              <a:rPr lang="en-US" sz="2400" dirty="0" smtClean="0"/>
              <a:t>Grit</a:t>
            </a:r>
            <a:endParaRPr lang="en-US" sz="2400" dirty="0"/>
          </a:p>
        </p:txBody>
      </p:sp>
      <p:cxnSp>
        <p:nvCxnSpPr>
          <p:cNvPr id="27" name="Straight Arrow Connector 26"/>
          <p:cNvCxnSpPr>
            <a:stCxn id="18" idx="6"/>
            <a:endCxn id="19" idx="2"/>
          </p:cNvCxnSpPr>
          <p:nvPr/>
        </p:nvCxnSpPr>
        <p:spPr>
          <a:xfrm flipV="1">
            <a:off x="2240280" y="4979670"/>
            <a:ext cx="1432560" cy="11430"/>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6"/>
            <a:endCxn id="20" idx="2"/>
          </p:cNvCxnSpPr>
          <p:nvPr/>
        </p:nvCxnSpPr>
        <p:spPr>
          <a:xfrm>
            <a:off x="5455920" y="4979670"/>
            <a:ext cx="1501140" cy="11430"/>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0" y="4633734"/>
            <a:ext cx="1828800" cy="707886"/>
          </a:xfrm>
          <a:prstGeom prst="rect">
            <a:avLst/>
          </a:prstGeom>
          <a:noFill/>
        </p:spPr>
        <p:txBody>
          <a:bodyPr wrap="square" rtlCol="0">
            <a:spAutoFit/>
          </a:bodyPr>
          <a:lstStyle/>
          <a:p>
            <a:pPr algn="ctr"/>
            <a:r>
              <a:rPr lang="en-US" sz="2000" dirty="0" smtClean="0"/>
              <a:t>Spelling  Performance</a:t>
            </a:r>
            <a:endParaRPr lang="en-US" sz="2000" dirty="0"/>
          </a:p>
        </p:txBody>
      </p:sp>
      <p:sp>
        <p:nvSpPr>
          <p:cNvPr id="36" name="TextBox 35"/>
          <p:cNvSpPr txBox="1"/>
          <p:nvPr/>
        </p:nvSpPr>
        <p:spPr>
          <a:xfrm>
            <a:off x="3543300" y="4610100"/>
            <a:ext cx="2057400" cy="707886"/>
          </a:xfrm>
          <a:prstGeom prst="rect">
            <a:avLst/>
          </a:prstGeom>
          <a:noFill/>
        </p:spPr>
        <p:txBody>
          <a:bodyPr wrap="square" rtlCol="0">
            <a:spAutoFit/>
          </a:bodyPr>
          <a:lstStyle/>
          <a:p>
            <a:pPr algn="ctr"/>
            <a:r>
              <a:rPr lang="en-US" sz="2000" dirty="0" smtClean="0"/>
              <a:t>Deliberate Practice</a:t>
            </a:r>
            <a:endParaRPr lang="en-US" sz="2000" dirty="0"/>
          </a:p>
        </p:txBody>
      </p:sp>
      <p:sp>
        <p:nvSpPr>
          <p:cNvPr id="37" name="TextBox 36"/>
          <p:cNvSpPr txBox="1"/>
          <p:nvPr/>
        </p:nvSpPr>
        <p:spPr>
          <a:xfrm>
            <a:off x="0" y="6080760"/>
            <a:ext cx="9144000" cy="369332"/>
          </a:xfrm>
          <a:prstGeom prst="rect">
            <a:avLst/>
          </a:prstGeom>
          <a:noFill/>
        </p:spPr>
        <p:txBody>
          <a:bodyPr wrap="square" rtlCol="0">
            <a:spAutoFit/>
          </a:bodyPr>
          <a:lstStyle/>
          <a:p>
            <a:pPr algn="ctr"/>
            <a:r>
              <a:rPr lang="en-US" dirty="0" smtClean="0"/>
              <a:t>Duckworth</a:t>
            </a:r>
            <a:r>
              <a:rPr lang="en-US" dirty="0"/>
              <a:t>, </a:t>
            </a:r>
            <a:r>
              <a:rPr lang="en-US" dirty="0" smtClean="0"/>
              <a:t>Kirby</a:t>
            </a:r>
            <a:r>
              <a:rPr lang="en-US" dirty="0"/>
              <a:t>, </a:t>
            </a:r>
            <a:r>
              <a:rPr lang="en-US" dirty="0" err="1" smtClean="0"/>
              <a:t>Tsukayama</a:t>
            </a:r>
            <a:r>
              <a:rPr lang="en-US" dirty="0"/>
              <a:t>, </a:t>
            </a:r>
            <a:r>
              <a:rPr lang="en-US" dirty="0" err="1" smtClean="0"/>
              <a:t>Berstein</a:t>
            </a:r>
            <a:r>
              <a:rPr lang="en-US" dirty="0" smtClean="0"/>
              <a:t>, &amp; Ericsson (2011)</a:t>
            </a:r>
            <a:endParaRPr lang="en-US" dirty="0"/>
          </a:p>
        </p:txBody>
      </p:sp>
      <p:sp>
        <p:nvSpPr>
          <p:cNvPr id="38" name="TextBox 37"/>
          <p:cNvSpPr txBox="1"/>
          <p:nvPr/>
        </p:nvSpPr>
        <p:spPr>
          <a:xfrm>
            <a:off x="2392680" y="4544675"/>
            <a:ext cx="883920" cy="461665"/>
          </a:xfrm>
          <a:prstGeom prst="rect">
            <a:avLst/>
          </a:prstGeom>
          <a:noFill/>
        </p:spPr>
        <p:txBody>
          <a:bodyPr wrap="square" rtlCol="0">
            <a:spAutoFit/>
          </a:bodyPr>
          <a:lstStyle/>
          <a:p>
            <a:pPr algn="ctr"/>
            <a:r>
              <a:rPr lang="en-US" sz="2400" b="1" dirty="0" smtClean="0"/>
              <a:t>.31</a:t>
            </a:r>
            <a:endParaRPr lang="en-US" sz="2400" b="1" dirty="0"/>
          </a:p>
        </p:txBody>
      </p:sp>
      <p:sp>
        <p:nvSpPr>
          <p:cNvPr id="39" name="TextBox 38"/>
          <p:cNvSpPr txBox="1"/>
          <p:nvPr/>
        </p:nvSpPr>
        <p:spPr>
          <a:xfrm>
            <a:off x="5669280" y="4544675"/>
            <a:ext cx="883920" cy="461665"/>
          </a:xfrm>
          <a:prstGeom prst="rect">
            <a:avLst/>
          </a:prstGeom>
          <a:noFill/>
        </p:spPr>
        <p:txBody>
          <a:bodyPr wrap="square" rtlCol="0">
            <a:spAutoFit/>
          </a:bodyPr>
          <a:lstStyle/>
          <a:p>
            <a:pPr algn="ctr"/>
            <a:r>
              <a:rPr lang="en-US" sz="2400" b="1" dirty="0" smtClean="0"/>
              <a:t>.38</a:t>
            </a:r>
            <a:endParaRPr lang="en-US" sz="24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046" y="2080260"/>
            <a:ext cx="3048000" cy="1714500"/>
          </a:xfrm>
          <a:prstGeom prst="rect">
            <a:avLst/>
          </a:prstGeom>
        </p:spPr>
      </p:pic>
      <p:sp>
        <p:nvSpPr>
          <p:cNvPr id="17" name="Oval 16"/>
          <p:cNvSpPr/>
          <p:nvPr/>
        </p:nvSpPr>
        <p:spPr>
          <a:xfrm>
            <a:off x="6957060" y="2209800"/>
            <a:ext cx="1783080" cy="1295400"/>
          </a:xfrm>
          <a:prstGeom prst="ellipse">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2" name="TextBox 21"/>
          <p:cNvSpPr txBox="1"/>
          <p:nvPr/>
        </p:nvSpPr>
        <p:spPr>
          <a:xfrm>
            <a:off x="6934200" y="2500134"/>
            <a:ext cx="1828800" cy="707886"/>
          </a:xfrm>
          <a:prstGeom prst="rect">
            <a:avLst/>
          </a:prstGeom>
          <a:noFill/>
        </p:spPr>
        <p:txBody>
          <a:bodyPr wrap="square" rtlCol="0">
            <a:spAutoFit/>
          </a:bodyPr>
          <a:lstStyle/>
          <a:p>
            <a:pPr algn="ctr"/>
            <a:r>
              <a:rPr lang="en-US" sz="2000" dirty="0" smtClean="0"/>
              <a:t>Emotional Regulation</a:t>
            </a:r>
            <a:endParaRPr lang="en-US" sz="2000" dirty="0"/>
          </a:p>
        </p:txBody>
      </p:sp>
      <p:cxnSp>
        <p:nvCxnSpPr>
          <p:cNvPr id="23" name="Straight Arrow Connector 22"/>
          <p:cNvCxnSpPr>
            <a:stCxn id="17" idx="4"/>
            <a:endCxn id="20" idx="0"/>
          </p:cNvCxnSpPr>
          <p:nvPr/>
        </p:nvCxnSpPr>
        <p:spPr>
          <a:xfrm>
            <a:off x="7848600" y="3505200"/>
            <a:ext cx="0" cy="838200"/>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05400" y="1591270"/>
            <a:ext cx="2057400" cy="646331"/>
          </a:xfrm>
          <a:prstGeom prst="rect">
            <a:avLst/>
          </a:prstGeom>
          <a:noFill/>
        </p:spPr>
        <p:txBody>
          <a:bodyPr wrap="square" rtlCol="0">
            <a:spAutoFit/>
          </a:bodyPr>
          <a:lstStyle/>
          <a:p>
            <a:r>
              <a:rPr lang="en-US" dirty="0" smtClean="0">
                <a:solidFill>
                  <a:schemeClr val="tx1">
                    <a:lumMod val="75000"/>
                    <a:lumOff val="25000"/>
                  </a:schemeClr>
                </a:solidFill>
              </a:rPr>
              <a:t>Other factors could have a direct effect</a:t>
            </a:r>
            <a:endParaRPr lang="en-US" dirty="0">
              <a:solidFill>
                <a:schemeClr val="tx1">
                  <a:lumMod val="75000"/>
                  <a:lumOff val="25000"/>
                </a:schemeClr>
              </a:solidFill>
            </a:endParaRPr>
          </a:p>
        </p:txBody>
      </p:sp>
    </p:spTree>
    <p:extLst>
      <p:ext uri="{BB962C8B-B14F-4D97-AF65-F5344CB8AC3E}">
        <p14:creationId xmlns:p14="http://schemas.microsoft.com/office/powerpoint/2010/main" val="11571393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DISPOSITIONAL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2057400"/>
            <a:ext cx="6350000" cy="3670300"/>
          </a:xfrm>
          <a:prstGeom prst="rect">
            <a:avLst/>
          </a:prstGeom>
        </p:spPr>
      </p:pic>
    </p:spTree>
    <p:extLst>
      <p:ext uri="{BB962C8B-B14F-4D97-AF65-F5344CB8AC3E}">
        <p14:creationId xmlns:p14="http://schemas.microsoft.com/office/powerpoint/2010/main" val="6609152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61" y="2209800"/>
            <a:ext cx="3986838" cy="2993195"/>
          </a:xfrm>
          <a:prstGeom prst="rect">
            <a:avLst/>
          </a:prstGeom>
        </p:spPr>
      </p:pic>
      <p:sp>
        <p:nvSpPr>
          <p:cNvPr id="5" name="TextBox 4"/>
          <p:cNvSpPr txBox="1"/>
          <p:nvPr/>
        </p:nvSpPr>
        <p:spPr>
          <a:xfrm>
            <a:off x="436306" y="5207536"/>
            <a:ext cx="3983294" cy="323165"/>
          </a:xfrm>
          <a:prstGeom prst="rect">
            <a:avLst/>
          </a:prstGeom>
          <a:noFill/>
        </p:spPr>
        <p:txBody>
          <a:bodyPr wrap="square" rtlCol="0">
            <a:spAutoFit/>
          </a:bodyPr>
          <a:lstStyle/>
          <a:p>
            <a:pPr algn="ctr"/>
            <a:r>
              <a:rPr lang="en-US" sz="1500" i="1" dirty="0" smtClean="0"/>
              <a:t>Mike and Doug </a:t>
            </a:r>
            <a:r>
              <a:rPr lang="en-US" sz="1500" i="1" dirty="0" err="1" smtClean="0"/>
              <a:t>Starn</a:t>
            </a:r>
            <a:endParaRPr lang="en-US" sz="15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667000"/>
            <a:ext cx="4038600" cy="2271713"/>
          </a:xfrm>
          <a:prstGeom prst="rect">
            <a:avLst/>
          </a:prstGeom>
        </p:spPr>
      </p:pic>
      <p:sp>
        <p:nvSpPr>
          <p:cNvPr id="7" name="Rectangle 6"/>
          <p:cNvSpPr/>
          <p:nvPr/>
        </p:nvSpPr>
        <p:spPr>
          <a:xfrm>
            <a:off x="4732020" y="4942367"/>
            <a:ext cx="4030980" cy="323165"/>
          </a:xfrm>
          <a:prstGeom prst="rect">
            <a:avLst/>
          </a:prstGeom>
        </p:spPr>
        <p:txBody>
          <a:bodyPr wrap="square">
            <a:spAutoFit/>
          </a:bodyPr>
          <a:lstStyle/>
          <a:p>
            <a:pPr algn="ctr"/>
            <a:r>
              <a:rPr lang="en-US" sz="1500" i="1" dirty="0"/>
              <a:t>Marina and Irina </a:t>
            </a:r>
            <a:r>
              <a:rPr lang="en-US" sz="1500" i="1" dirty="0" err="1"/>
              <a:t>Fabrizius</a:t>
            </a:r>
            <a:r>
              <a:rPr lang="en-US" sz="1500" i="1" dirty="0"/>
              <a:t> </a:t>
            </a:r>
          </a:p>
        </p:txBody>
      </p:sp>
    </p:spTree>
    <p:extLst>
      <p:ext uri="{BB962C8B-B14F-4D97-AF65-F5344CB8AC3E}">
        <p14:creationId xmlns:p14="http://schemas.microsoft.com/office/powerpoint/2010/main" val="23270448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0" name="TextBox 9"/>
          <p:cNvSpPr txBox="1"/>
          <p:nvPr/>
        </p:nvSpPr>
        <p:spPr>
          <a:xfrm>
            <a:off x="5562600" y="2659855"/>
            <a:ext cx="3200400" cy="2123658"/>
          </a:xfrm>
          <a:prstGeom prst="rect">
            <a:avLst/>
          </a:prstGeom>
          <a:noFill/>
        </p:spPr>
        <p:txBody>
          <a:bodyPr wrap="square" rtlCol="0">
            <a:spAutoFit/>
          </a:bodyPr>
          <a:lstStyle/>
          <a:p>
            <a:r>
              <a:rPr lang="en-US" sz="2200" b="1" dirty="0" smtClean="0"/>
              <a:t>Arden et al. (2014) </a:t>
            </a:r>
            <a:r>
              <a:rPr lang="en-US" sz="2200" b="1" dirty="0">
                <a:sym typeface="Symbol" panose="05050102010706020507" pitchFamily="18" charset="2"/>
              </a:rPr>
              <a:t>-</a:t>
            </a:r>
            <a:endParaRPr lang="en-US" sz="2200" b="1" dirty="0"/>
          </a:p>
          <a:p>
            <a:r>
              <a:rPr lang="en-US" sz="2200" dirty="0" smtClean="0"/>
              <a:t>7,752 twins complete Draw-A-Person Test and test of general intelligence at age 4, and the latter again at age 10.</a:t>
            </a:r>
            <a:endParaRPr lang="en-US" sz="2200" dirty="0"/>
          </a:p>
        </p:txBody>
      </p:sp>
      <p:pic>
        <p:nvPicPr>
          <p:cNvPr id="7" name="Picture 6"/>
          <p:cNvPicPr>
            <a:picLocks noChangeAspect="1"/>
          </p:cNvPicPr>
          <p:nvPr/>
        </p:nvPicPr>
        <p:blipFill>
          <a:blip r:embed="rId2"/>
          <a:stretch>
            <a:fillRect/>
          </a:stretch>
        </p:blipFill>
        <p:spPr>
          <a:xfrm>
            <a:off x="990600" y="2109786"/>
            <a:ext cx="3971925" cy="3562350"/>
          </a:xfrm>
          <a:prstGeom prst="rect">
            <a:avLst/>
          </a:prstGeom>
        </p:spPr>
      </p:pic>
    </p:spTree>
    <p:extLst>
      <p:ext uri="{BB962C8B-B14F-4D97-AF65-F5344CB8AC3E}">
        <p14:creationId xmlns:p14="http://schemas.microsoft.com/office/powerpoint/2010/main" val="1352612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Rectangle 1"/>
          <p:cNvSpPr/>
          <p:nvPr/>
        </p:nvSpPr>
        <p:spPr>
          <a:xfrm>
            <a:off x="4114800" y="3188732"/>
            <a:ext cx="4572000" cy="1569660"/>
          </a:xfrm>
          <a:prstGeom prst="rect">
            <a:avLst/>
          </a:prstGeom>
        </p:spPr>
        <p:txBody>
          <a:bodyPr>
            <a:spAutoFit/>
          </a:bodyPr>
          <a:lstStyle/>
          <a:p>
            <a:r>
              <a:rPr lang="en-US" sz="2400" dirty="0" smtClean="0"/>
              <a:t>Score from 0 – 12, based on presence and correct number of features (e.g., head, eyes, nose, mouth)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471"/>
          <a:stretch/>
        </p:blipFill>
        <p:spPr>
          <a:xfrm>
            <a:off x="1143000" y="1893750"/>
            <a:ext cx="2743200" cy="3973650"/>
          </a:xfrm>
          <a:prstGeom prst="rect">
            <a:avLst/>
          </a:prstGeom>
        </p:spPr>
      </p:pic>
    </p:spTree>
    <p:extLst>
      <p:ext uri="{BB962C8B-B14F-4D97-AF65-F5344CB8AC3E}">
        <p14:creationId xmlns:p14="http://schemas.microsoft.com/office/powerpoint/2010/main" val="577533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828800"/>
            <a:ext cx="8604250" cy="361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918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Rectangle 2"/>
          <p:cNvSpPr/>
          <p:nvPr/>
        </p:nvSpPr>
        <p:spPr>
          <a:xfrm>
            <a:off x="5410200" y="3427274"/>
            <a:ext cx="3200400" cy="1754326"/>
          </a:xfrm>
          <a:prstGeom prst="rect">
            <a:avLst/>
          </a:prstGeom>
        </p:spPr>
        <p:txBody>
          <a:bodyPr wrap="square">
            <a:spAutoFit/>
          </a:bodyPr>
          <a:lstStyle/>
          <a:p>
            <a:r>
              <a:rPr lang="en-US" sz="2000" dirty="0">
                <a:solidFill>
                  <a:srgbClr val="000000"/>
                </a:solidFill>
                <a:latin typeface="+mj-lt"/>
                <a:ea typeface="Times New Roman" panose="02020603050405020304" pitchFamily="18" charset="0"/>
                <a:cs typeface="Arial" panose="020B0604020202020204" pitchFamily="34" charset="0"/>
              </a:rPr>
              <a:t>So it is that gods do not give all men the gifts of grace—neither good looks nor intelligence nor eloquence</a:t>
            </a:r>
            <a:r>
              <a:rPr lang="en-US" sz="2000" dirty="0" smtClean="0">
                <a:solidFill>
                  <a:srgbClr val="000000"/>
                </a:solidFill>
                <a:latin typeface="+mj-lt"/>
                <a:ea typeface="Times New Roman" panose="02020603050405020304" pitchFamily="18" charset="0"/>
                <a:cs typeface="Arial" panose="020B0604020202020204" pitchFamily="34" charset="0"/>
              </a:rPr>
              <a:t>.”</a:t>
            </a:r>
            <a:endParaRPr lang="en-US" sz="800" dirty="0" smtClean="0">
              <a:solidFill>
                <a:srgbClr val="000000"/>
              </a:solidFill>
              <a:latin typeface="+mj-lt"/>
              <a:ea typeface="Times New Roman" panose="02020603050405020304" pitchFamily="18" charset="0"/>
              <a:cs typeface="Arial" panose="020B0604020202020204" pitchFamily="34" charset="0"/>
            </a:endParaRPr>
          </a:p>
          <a:p>
            <a:endParaRPr lang="en-US" sz="800" dirty="0" smtClean="0">
              <a:solidFill>
                <a:srgbClr val="000000"/>
              </a:solidFill>
              <a:latin typeface="+mj-lt"/>
              <a:ea typeface="Times New Roman" panose="02020603050405020304" pitchFamily="18" charset="0"/>
              <a:cs typeface="Arial" panose="020B0604020202020204" pitchFamily="34" charset="0"/>
            </a:endParaRPr>
          </a:p>
          <a:p>
            <a:r>
              <a:rPr lang="en-US" sz="800" i="1" dirty="0" smtClean="0">
                <a:solidFill>
                  <a:srgbClr val="000000"/>
                </a:solidFill>
                <a:latin typeface="+mj-lt"/>
                <a:cs typeface="Arial" panose="020B0604020202020204" pitchFamily="34" charset="0"/>
              </a:rPr>
              <a:t> </a:t>
            </a:r>
            <a:r>
              <a:rPr lang="en-US" sz="2000" i="1" dirty="0" smtClean="0">
                <a:solidFill>
                  <a:srgbClr val="000000"/>
                </a:solidFill>
                <a:latin typeface="+mj-lt"/>
                <a:cs typeface="Arial" panose="020B0604020202020204" pitchFamily="34" charset="0"/>
              </a:rPr>
              <a:t>    </a:t>
            </a:r>
            <a:endParaRPr lang="en-US" sz="2000" i="1"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09800"/>
            <a:ext cx="4572000" cy="3886200"/>
          </a:xfrm>
          <a:prstGeom prst="rect">
            <a:avLst/>
          </a:prstGeom>
        </p:spPr>
      </p:pic>
      <p:sp>
        <p:nvSpPr>
          <p:cNvPr id="6" name="TextBox 5"/>
          <p:cNvSpPr txBox="1"/>
          <p:nvPr/>
        </p:nvSpPr>
        <p:spPr>
          <a:xfrm>
            <a:off x="5312734" y="3441789"/>
            <a:ext cx="685800" cy="400110"/>
          </a:xfrm>
          <a:prstGeom prst="rect">
            <a:avLst/>
          </a:prstGeom>
          <a:noFill/>
        </p:spPr>
        <p:txBody>
          <a:bodyPr wrap="square" rtlCol="0">
            <a:spAutoFit/>
          </a:bodyPr>
          <a:lstStyle/>
          <a:p>
            <a:r>
              <a:rPr lang="en-US" sz="2000" dirty="0" smtClean="0"/>
              <a:t>“</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828800"/>
            <a:ext cx="8604250" cy="361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55134" y="5690390"/>
            <a:ext cx="1415901" cy="492443"/>
          </a:xfrm>
          <a:prstGeom prst="rect">
            <a:avLst/>
          </a:prstGeom>
          <a:solidFill>
            <a:srgbClr val="00B0F0"/>
          </a:solidFill>
        </p:spPr>
        <p:txBody>
          <a:bodyPr wrap="square" rtlCol="0">
            <a:spAutoFit/>
          </a:bodyPr>
          <a:lstStyle/>
          <a:p>
            <a:pPr algn="ctr"/>
            <a:r>
              <a:rPr lang="en-US" sz="2600" i="1" dirty="0"/>
              <a:t>r</a:t>
            </a:r>
            <a:r>
              <a:rPr lang="en-US" sz="2600" dirty="0" smtClean="0"/>
              <a:t> = .55</a:t>
            </a:r>
            <a:endParaRPr lang="en-US" sz="2600" dirty="0"/>
          </a:p>
        </p:txBody>
      </p:sp>
      <p:sp>
        <p:nvSpPr>
          <p:cNvPr id="6" name="TextBox 5"/>
          <p:cNvSpPr txBox="1"/>
          <p:nvPr/>
        </p:nvSpPr>
        <p:spPr>
          <a:xfrm>
            <a:off x="6477000" y="5721168"/>
            <a:ext cx="1417320" cy="461665"/>
          </a:xfrm>
          <a:prstGeom prst="rect">
            <a:avLst/>
          </a:prstGeom>
          <a:solidFill>
            <a:srgbClr val="FFCE00"/>
          </a:solidFill>
        </p:spPr>
        <p:txBody>
          <a:bodyPr wrap="square" rtlCol="0">
            <a:spAutoFit/>
          </a:bodyPr>
          <a:lstStyle/>
          <a:p>
            <a:pPr algn="ctr"/>
            <a:r>
              <a:rPr lang="en-US" sz="2400" i="1" dirty="0"/>
              <a:t>r</a:t>
            </a:r>
            <a:r>
              <a:rPr lang="en-US" sz="2400" dirty="0" smtClean="0"/>
              <a:t> = .39</a:t>
            </a:r>
            <a:endParaRPr lang="en-US" sz="2400" dirty="0"/>
          </a:p>
        </p:txBody>
      </p:sp>
    </p:spTree>
    <p:extLst>
      <p:ext uri="{BB962C8B-B14F-4D97-AF65-F5344CB8AC3E}">
        <p14:creationId xmlns:p14="http://schemas.microsoft.com/office/powerpoint/2010/main" val="2156532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GENETIC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828800"/>
            <a:ext cx="8604250" cy="361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55134" y="5690390"/>
            <a:ext cx="1415901" cy="492443"/>
          </a:xfrm>
          <a:prstGeom prst="rect">
            <a:avLst/>
          </a:prstGeom>
          <a:solidFill>
            <a:srgbClr val="00B0F0"/>
          </a:solidFill>
        </p:spPr>
        <p:txBody>
          <a:bodyPr wrap="square" rtlCol="0">
            <a:spAutoFit/>
          </a:bodyPr>
          <a:lstStyle/>
          <a:p>
            <a:pPr algn="ctr"/>
            <a:r>
              <a:rPr lang="en-US" sz="2600" i="1" dirty="0"/>
              <a:t>r</a:t>
            </a:r>
            <a:r>
              <a:rPr lang="en-US" sz="2600" dirty="0" smtClean="0"/>
              <a:t> = .55</a:t>
            </a:r>
            <a:endParaRPr lang="en-US" sz="2600" dirty="0"/>
          </a:p>
        </p:txBody>
      </p:sp>
      <p:sp>
        <p:nvSpPr>
          <p:cNvPr id="6" name="TextBox 5"/>
          <p:cNvSpPr txBox="1"/>
          <p:nvPr/>
        </p:nvSpPr>
        <p:spPr>
          <a:xfrm>
            <a:off x="6477000" y="5721168"/>
            <a:ext cx="1417320" cy="461665"/>
          </a:xfrm>
          <a:prstGeom prst="rect">
            <a:avLst/>
          </a:prstGeom>
          <a:solidFill>
            <a:srgbClr val="FFCE00"/>
          </a:solidFill>
        </p:spPr>
        <p:txBody>
          <a:bodyPr wrap="square" rtlCol="0">
            <a:spAutoFit/>
          </a:bodyPr>
          <a:lstStyle/>
          <a:p>
            <a:pPr algn="ctr"/>
            <a:r>
              <a:rPr lang="en-US" sz="2400" i="1" dirty="0"/>
              <a:t>r</a:t>
            </a:r>
            <a:r>
              <a:rPr lang="en-US" sz="2400" dirty="0" smtClean="0"/>
              <a:t> = .39</a:t>
            </a:r>
            <a:endParaRPr lang="en-US" sz="2400" dirty="0"/>
          </a:p>
        </p:txBody>
      </p:sp>
      <p:sp>
        <p:nvSpPr>
          <p:cNvPr id="3" name="TextBox 2"/>
          <p:cNvSpPr txBox="1"/>
          <p:nvPr/>
        </p:nvSpPr>
        <p:spPr>
          <a:xfrm>
            <a:off x="4038600" y="4343400"/>
            <a:ext cx="1524000" cy="707886"/>
          </a:xfrm>
          <a:prstGeom prst="rect">
            <a:avLst/>
          </a:prstGeom>
          <a:noFill/>
        </p:spPr>
        <p:txBody>
          <a:bodyPr wrap="square" rtlCol="0">
            <a:spAutoFit/>
          </a:bodyPr>
          <a:lstStyle/>
          <a:p>
            <a:pPr algn="ctr"/>
            <a:r>
              <a:rPr lang="en-US" sz="4000" b="1" dirty="0" smtClean="0"/>
              <a:t>32%</a:t>
            </a:r>
            <a:endParaRPr lang="en-US" sz="4000" b="1" dirty="0"/>
          </a:p>
        </p:txBody>
      </p:sp>
    </p:spTree>
    <p:extLst>
      <p:ext uri="{BB962C8B-B14F-4D97-AF65-F5344CB8AC3E}">
        <p14:creationId xmlns:p14="http://schemas.microsoft.com/office/powerpoint/2010/main" val="3229953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TASK/SITUATIONAL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172"/>
          <a:stretch/>
        </p:blipFill>
        <p:spPr>
          <a:xfrm>
            <a:off x="1981200" y="2207450"/>
            <a:ext cx="5266591" cy="3431350"/>
          </a:xfrm>
          <a:prstGeom prst="rect">
            <a:avLst/>
          </a:prstGeom>
        </p:spPr>
      </p:pic>
      <p:sp>
        <p:nvSpPr>
          <p:cNvPr id="5" name="TextBox 4"/>
          <p:cNvSpPr txBox="1"/>
          <p:nvPr/>
        </p:nvSpPr>
        <p:spPr>
          <a:xfrm>
            <a:off x="1981200" y="5649433"/>
            <a:ext cx="5266591" cy="323165"/>
          </a:xfrm>
          <a:prstGeom prst="rect">
            <a:avLst/>
          </a:prstGeom>
          <a:noFill/>
        </p:spPr>
        <p:txBody>
          <a:bodyPr wrap="square" rtlCol="0">
            <a:spAutoFit/>
          </a:bodyPr>
          <a:lstStyle/>
          <a:p>
            <a:pPr algn="ctr"/>
            <a:r>
              <a:rPr lang="en-US" sz="1500" i="1" dirty="0" smtClean="0"/>
              <a:t>Bernard </a:t>
            </a:r>
            <a:r>
              <a:rPr lang="en-US" sz="1500" i="1" dirty="0" err="1" smtClean="0"/>
              <a:t>Berensen</a:t>
            </a:r>
            <a:r>
              <a:rPr lang="en-US" sz="1500" i="1" dirty="0" smtClean="0"/>
              <a:t>, American art critic</a:t>
            </a:r>
            <a:endParaRPr lang="en-US" sz="1500" i="1" dirty="0"/>
          </a:p>
        </p:txBody>
      </p:sp>
    </p:spTree>
    <p:extLst>
      <p:ext uri="{BB962C8B-B14F-4D97-AF65-F5344CB8AC3E}">
        <p14:creationId xmlns:p14="http://schemas.microsoft.com/office/powerpoint/2010/main" val="16591458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TASK/SITUATIONAL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533400" y="2209800"/>
            <a:ext cx="4495800" cy="3416320"/>
          </a:xfrm>
          <a:prstGeom prst="rect">
            <a:avLst/>
          </a:prstGeom>
          <a:solidFill>
            <a:schemeClr val="bg1">
              <a:lumMod val="95000"/>
            </a:schemeClr>
          </a:solidFill>
        </p:spPr>
        <p:txBody>
          <a:bodyPr wrap="square" rtlCol="0">
            <a:spAutoFit/>
          </a:bodyPr>
          <a:lstStyle/>
          <a:p>
            <a:pPr algn="ctr"/>
            <a:r>
              <a:rPr lang="en-US" sz="2400" b="1" dirty="0" err="1" smtClean="0"/>
              <a:t>Amabile</a:t>
            </a:r>
            <a:r>
              <a:rPr lang="en-US" sz="2400" b="1" dirty="0" smtClean="0"/>
              <a:t> (1979)</a:t>
            </a:r>
            <a:endParaRPr lang="en-US" sz="2400" dirty="0" smtClean="0">
              <a:sym typeface="Symbol" panose="05050102010706020507" pitchFamily="18" charset="2"/>
            </a:endParaRPr>
          </a:p>
          <a:p>
            <a:endParaRPr lang="en-US" sz="2400" dirty="0">
              <a:sym typeface="Symbol" panose="05050102010706020507" pitchFamily="18" charset="2"/>
            </a:endParaRPr>
          </a:p>
          <a:p>
            <a:pPr marL="342900" indent="-342900">
              <a:buFontTx/>
              <a:buChar char="-"/>
            </a:pPr>
            <a:r>
              <a:rPr lang="en-US" sz="2400" dirty="0" smtClean="0">
                <a:sym typeface="Symbol" panose="05050102010706020507" pitchFamily="18" charset="2"/>
              </a:rPr>
              <a:t>Subjects perform simple art task, creating a collage conveying a theme of “silliness”</a:t>
            </a:r>
          </a:p>
          <a:p>
            <a:pPr marL="342900" indent="-342900">
              <a:buFontTx/>
              <a:buChar char="-"/>
            </a:pPr>
            <a:endParaRPr lang="en-US" sz="2400" dirty="0" smtClean="0">
              <a:sym typeface="Symbol" panose="05050102010706020507" pitchFamily="18" charset="2"/>
            </a:endParaRPr>
          </a:p>
          <a:p>
            <a:pPr marL="342900" indent="-342900">
              <a:buFontTx/>
              <a:buChar char="-"/>
            </a:pPr>
            <a:r>
              <a:rPr lang="en-US" sz="2400" dirty="0" smtClean="0">
                <a:sym typeface="Symbol" panose="05050102010706020507" pitchFamily="18" charset="2"/>
              </a:rPr>
              <a:t>Half told that work would be evaluated by panel of artists, other half not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590800"/>
            <a:ext cx="3200400" cy="2403856"/>
          </a:xfrm>
          <a:prstGeom prst="rect">
            <a:avLst/>
          </a:prstGeom>
        </p:spPr>
      </p:pic>
    </p:spTree>
    <p:extLst>
      <p:ext uri="{BB962C8B-B14F-4D97-AF65-F5344CB8AC3E}">
        <p14:creationId xmlns:p14="http://schemas.microsoft.com/office/powerpoint/2010/main" val="242399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TASK/SITUATIONAL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7" name="Chart 6"/>
          <p:cNvGraphicFramePr>
            <a:graphicFrameLocks/>
          </p:cNvGraphicFramePr>
          <p:nvPr>
            <p:extLst>
              <p:ext uri="{D42A27DB-BD31-4B8C-83A1-F6EECF244321}">
                <p14:modId xmlns:p14="http://schemas.microsoft.com/office/powerpoint/2010/main" val="3510505093"/>
              </p:ext>
            </p:extLst>
          </p:nvPr>
        </p:nvGraphicFramePr>
        <p:xfrm>
          <a:off x="1828800" y="1524000"/>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1567933" y="3228945"/>
            <a:ext cx="6248400" cy="400110"/>
          </a:xfrm>
          <a:prstGeom prst="rect">
            <a:avLst/>
          </a:prstGeom>
          <a:noFill/>
        </p:spPr>
        <p:txBody>
          <a:bodyPr wrap="square" rtlCol="0">
            <a:spAutoFit/>
          </a:bodyPr>
          <a:lstStyle/>
          <a:p>
            <a:pPr algn="ctr"/>
            <a:r>
              <a:rPr lang="en-US" sz="2000" b="1" dirty="0" smtClean="0">
                <a:solidFill>
                  <a:schemeClr val="tx1">
                    <a:lumMod val="75000"/>
                    <a:lumOff val="25000"/>
                  </a:schemeClr>
                </a:solidFill>
              </a:rPr>
              <a:t>Creativity Composite Score</a:t>
            </a:r>
            <a:endParaRPr lang="en-US" sz="2000" b="1" dirty="0">
              <a:solidFill>
                <a:schemeClr val="tx1">
                  <a:lumMod val="75000"/>
                  <a:lumOff val="25000"/>
                </a:schemeClr>
              </a:solidFill>
            </a:endParaRPr>
          </a:p>
        </p:txBody>
      </p:sp>
      <p:sp>
        <p:nvSpPr>
          <p:cNvPr id="10" name="TextBox 9"/>
          <p:cNvSpPr txBox="1"/>
          <p:nvPr/>
        </p:nvSpPr>
        <p:spPr>
          <a:xfrm>
            <a:off x="0" y="6214646"/>
            <a:ext cx="9144001" cy="338554"/>
          </a:xfrm>
          <a:prstGeom prst="rect">
            <a:avLst/>
          </a:prstGeom>
          <a:noFill/>
        </p:spPr>
        <p:txBody>
          <a:bodyPr wrap="square" rtlCol="0">
            <a:spAutoFit/>
          </a:bodyPr>
          <a:lstStyle/>
          <a:p>
            <a:pPr algn="ctr"/>
            <a:r>
              <a:rPr lang="en-US" sz="1600" dirty="0" err="1" smtClean="0"/>
              <a:t>Amabile</a:t>
            </a:r>
            <a:r>
              <a:rPr lang="en-US" sz="1600" dirty="0" smtClean="0"/>
              <a:t> (1979), </a:t>
            </a:r>
            <a:r>
              <a:rPr lang="en-US" sz="1600" i="1" dirty="0" smtClean="0"/>
              <a:t>J. of Personality and Social Psychology</a:t>
            </a:r>
            <a:endParaRPr lang="en-US" sz="1600" i="1" dirty="0"/>
          </a:p>
        </p:txBody>
      </p:sp>
      <p:sp>
        <p:nvSpPr>
          <p:cNvPr id="11" name="TextBox 10"/>
          <p:cNvSpPr txBox="1"/>
          <p:nvPr/>
        </p:nvSpPr>
        <p:spPr>
          <a:xfrm>
            <a:off x="2438399" y="5619690"/>
            <a:ext cx="4724401" cy="400110"/>
          </a:xfrm>
          <a:prstGeom prst="rect">
            <a:avLst/>
          </a:prstGeom>
          <a:noFill/>
        </p:spPr>
        <p:txBody>
          <a:bodyPr wrap="square" rtlCol="0">
            <a:spAutoFit/>
          </a:bodyPr>
          <a:lstStyle/>
          <a:p>
            <a:pPr algn="ctr"/>
            <a:r>
              <a:rPr lang="en-US" sz="2000" b="1" dirty="0" smtClean="0">
                <a:solidFill>
                  <a:schemeClr val="tx1">
                    <a:lumMod val="75000"/>
                    <a:lumOff val="25000"/>
                  </a:schemeClr>
                </a:solidFill>
              </a:rPr>
              <a:t>Evaluation Expectation</a:t>
            </a:r>
            <a:endParaRPr lang="en-US" sz="2000" b="1" i="1" dirty="0">
              <a:solidFill>
                <a:schemeClr val="tx1">
                  <a:lumMod val="75000"/>
                  <a:lumOff val="25000"/>
                </a:schemeClr>
              </a:solidFill>
            </a:endParaRPr>
          </a:p>
        </p:txBody>
      </p:sp>
    </p:spTree>
    <p:extLst>
      <p:ext uri="{BB962C8B-B14F-4D97-AF65-F5344CB8AC3E}">
        <p14:creationId xmlns:p14="http://schemas.microsoft.com/office/powerpoint/2010/main" val="317325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TASK/SITUATIONAL FACTORS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1" name="Oval 10"/>
          <p:cNvSpPr/>
          <p:nvPr/>
        </p:nvSpPr>
        <p:spPr>
          <a:xfrm>
            <a:off x="1219200" y="2301388"/>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Oval 11"/>
          <p:cNvSpPr/>
          <p:nvPr/>
        </p:nvSpPr>
        <p:spPr>
          <a:xfrm>
            <a:off x="3684270" y="3784312"/>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Oval 12"/>
          <p:cNvSpPr/>
          <p:nvPr/>
        </p:nvSpPr>
        <p:spPr>
          <a:xfrm>
            <a:off x="6195060" y="2301387"/>
            <a:ext cx="1783080" cy="1295400"/>
          </a:xfrm>
          <a:prstGeom prst="ellipse">
            <a:avLst/>
          </a:prstGeom>
          <a:solidFill>
            <a:srgbClr val="C4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extBox 14"/>
          <p:cNvSpPr txBox="1"/>
          <p:nvPr/>
        </p:nvSpPr>
        <p:spPr>
          <a:xfrm>
            <a:off x="1230630" y="2718255"/>
            <a:ext cx="1760220" cy="461665"/>
          </a:xfrm>
          <a:prstGeom prst="rect">
            <a:avLst/>
          </a:prstGeom>
          <a:noFill/>
        </p:spPr>
        <p:txBody>
          <a:bodyPr wrap="square" rtlCol="0">
            <a:spAutoFit/>
          </a:bodyPr>
          <a:lstStyle/>
          <a:p>
            <a:pPr algn="ctr"/>
            <a:r>
              <a:rPr lang="en-US" sz="2400" dirty="0" smtClean="0"/>
              <a:t>Evaluation</a:t>
            </a:r>
            <a:endParaRPr lang="en-US" sz="2400" dirty="0"/>
          </a:p>
        </p:txBody>
      </p:sp>
      <p:sp>
        <p:nvSpPr>
          <p:cNvPr id="16" name="TextBox 15"/>
          <p:cNvSpPr txBox="1"/>
          <p:nvPr/>
        </p:nvSpPr>
        <p:spPr>
          <a:xfrm>
            <a:off x="3543300" y="4170402"/>
            <a:ext cx="2057400" cy="523220"/>
          </a:xfrm>
          <a:prstGeom prst="rect">
            <a:avLst/>
          </a:prstGeom>
          <a:noFill/>
        </p:spPr>
        <p:txBody>
          <a:bodyPr wrap="square" rtlCol="0">
            <a:spAutoFit/>
          </a:bodyPr>
          <a:lstStyle/>
          <a:p>
            <a:pPr algn="ctr"/>
            <a:r>
              <a:rPr lang="en-US" sz="2800" dirty="0" smtClean="0"/>
              <a:t>WMC</a:t>
            </a:r>
            <a:endParaRPr lang="en-US" sz="2800" dirty="0"/>
          </a:p>
        </p:txBody>
      </p:sp>
      <p:sp>
        <p:nvSpPr>
          <p:cNvPr id="17" name="TextBox 16"/>
          <p:cNvSpPr txBox="1"/>
          <p:nvPr/>
        </p:nvSpPr>
        <p:spPr>
          <a:xfrm>
            <a:off x="6172200" y="2718254"/>
            <a:ext cx="1828800" cy="461665"/>
          </a:xfrm>
          <a:prstGeom prst="rect">
            <a:avLst/>
          </a:prstGeom>
          <a:noFill/>
        </p:spPr>
        <p:txBody>
          <a:bodyPr wrap="square" rtlCol="0">
            <a:spAutoFit/>
          </a:bodyPr>
          <a:lstStyle/>
          <a:p>
            <a:pPr algn="ctr"/>
            <a:r>
              <a:rPr lang="en-US" sz="2400" dirty="0" smtClean="0"/>
              <a:t>Performance</a:t>
            </a:r>
            <a:endParaRPr lang="en-US" sz="2400" dirty="0"/>
          </a:p>
        </p:txBody>
      </p:sp>
      <p:cxnSp>
        <p:nvCxnSpPr>
          <p:cNvPr id="18" name="Straight Arrow Connector 17"/>
          <p:cNvCxnSpPr>
            <a:stCxn id="11" idx="6"/>
            <a:endCxn id="13" idx="2"/>
          </p:cNvCxnSpPr>
          <p:nvPr/>
        </p:nvCxnSpPr>
        <p:spPr>
          <a:xfrm flipV="1">
            <a:off x="3002280" y="2949087"/>
            <a:ext cx="3192780" cy="1"/>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572000" y="2949088"/>
            <a:ext cx="3810" cy="835224"/>
          </a:xfrm>
          <a:prstGeom prst="straightConnector1">
            <a:avLst/>
          </a:prstGeom>
          <a:ln w="3175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0" y="3173075"/>
            <a:ext cx="381000" cy="461665"/>
          </a:xfrm>
          <a:prstGeom prst="rect">
            <a:avLst/>
          </a:prstGeom>
          <a:noFill/>
        </p:spPr>
        <p:txBody>
          <a:bodyPr wrap="square" rtlCol="0">
            <a:spAutoFit/>
          </a:bodyPr>
          <a:lstStyle/>
          <a:p>
            <a:pPr algn="ctr"/>
            <a:r>
              <a:rPr lang="en-US" sz="2400" b="1" dirty="0" smtClean="0">
                <a:sym typeface="Symbol" panose="05050102010706020507" pitchFamily="18" charset="2"/>
              </a:rPr>
              <a:t>x</a:t>
            </a:r>
            <a:endParaRPr lang="en-US" sz="2400" b="1" dirty="0"/>
          </a:p>
        </p:txBody>
      </p:sp>
    </p:spTree>
    <p:extLst>
      <p:ext uri="{BB962C8B-B14F-4D97-AF65-F5344CB8AC3E}">
        <p14:creationId xmlns:p14="http://schemas.microsoft.com/office/powerpoint/2010/main" val="2062161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646464"/>
                </a:solidFill>
                <a:latin typeface="+mj-lt"/>
                <a:ea typeface="+mj-ea"/>
                <a:cs typeface="+mj-cs"/>
              </a:rPr>
              <a:t>ADVANCING THE SCIENCE OF EXPERTISE</a:t>
            </a:r>
            <a:endParaRPr kumimoji="0" lang="en-US" sz="36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852774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646464"/>
                </a:solidFill>
                <a:latin typeface="+mj-lt"/>
                <a:ea typeface="+mj-ea"/>
                <a:cs typeface="+mj-cs"/>
              </a:rPr>
              <a:t>ADVANCING THE SCIENCE OF EXPERTISE</a:t>
            </a:r>
            <a:endParaRPr kumimoji="0" lang="en-US" sz="36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Rectangle 2"/>
          <p:cNvSpPr/>
          <p:nvPr/>
        </p:nvSpPr>
        <p:spPr>
          <a:xfrm>
            <a:off x="914400" y="2819400"/>
            <a:ext cx="7315200" cy="2062103"/>
          </a:xfrm>
          <a:prstGeom prst="rect">
            <a:avLst/>
          </a:prstGeom>
        </p:spPr>
        <p:txBody>
          <a:bodyPr wrap="square">
            <a:spAutoFit/>
          </a:bodyPr>
          <a:lstStyle/>
          <a:p>
            <a:pPr marL="0" lvl="1"/>
            <a:r>
              <a:rPr lang="en-US" altLang="x-none" sz="3200" dirty="0"/>
              <a:t>We need to develop </a:t>
            </a:r>
            <a:r>
              <a:rPr lang="en-US" altLang="x-none" sz="3200" b="1" dirty="0" smtClean="0">
                <a:solidFill>
                  <a:srgbClr val="006AA7"/>
                </a:solidFill>
              </a:rPr>
              <a:t>multivariate theories </a:t>
            </a:r>
            <a:r>
              <a:rPr lang="en-US" altLang="x-none" sz="3200" dirty="0"/>
              <a:t>of expertise </a:t>
            </a:r>
            <a:r>
              <a:rPr lang="en-US" altLang="x-none" sz="3200" dirty="0" smtClean="0"/>
              <a:t>that take into account </a:t>
            </a:r>
            <a:r>
              <a:rPr lang="en-US" altLang="x-none" sz="3200" dirty="0"/>
              <a:t>as many potentially </a:t>
            </a:r>
            <a:r>
              <a:rPr lang="en-US" altLang="x-none" sz="3200" dirty="0" smtClean="0"/>
              <a:t>relevant explanatory </a:t>
            </a:r>
            <a:r>
              <a:rPr lang="en-US" altLang="x-none" sz="3200" dirty="0"/>
              <a:t>constructs as possible.</a:t>
            </a:r>
            <a:endParaRPr lang="en-US" altLang="x-none" sz="3000" dirty="0"/>
          </a:p>
        </p:txBody>
      </p:sp>
    </p:spTree>
    <p:extLst>
      <p:ext uri="{BB962C8B-B14F-4D97-AF65-F5344CB8AC3E}">
        <p14:creationId xmlns:p14="http://schemas.microsoft.com/office/powerpoint/2010/main" val="8556620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646464"/>
                </a:solidFill>
                <a:latin typeface="+mj-lt"/>
                <a:ea typeface="+mj-ea"/>
                <a:cs typeface="+mj-cs"/>
              </a:rPr>
              <a:t>ADVANCING THE SCIENCE OF EXPERTISE</a:t>
            </a:r>
            <a:endParaRPr kumimoji="0" lang="en-US" sz="36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7"/>
          <p:cNvSpPr txBox="1">
            <a:spLocks noChangeArrowheads="1"/>
          </p:cNvSpPr>
          <p:nvPr/>
        </p:nvSpPr>
        <p:spPr bwMode="auto">
          <a:xfrm>
            <a:off x="4191000" y="2209800"/>
            <a:ext cx="4572000" cy="3724096"/>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nSpc>
                <a:spcPts val="2800"/>
              </a:lnSpc>
            </a:pPr>
            <a:r>
              <a:rPr lang="en-US" sz="1800" dirty="0" smtClean="0">
                <a:latin typeface="+mj-lt"/>
              </a:rPr>
              <a:t>it is extremely likely that environmental factors, including deliberate practice, account for far more variance in performance than does innate capacity in every salient talent domain. Even so, psychology must endeavor to identify all of the significant causal factors behind exceptional performance rather than merely rest content with whatever factor happens to account for the most variance.</a:t>
            </a:r>
            <a:r>
              <a:rPr lang="en-US" sz="1800" dirty="0" smtClean="0">
                <a:latin typeface="+mj-lt"/>
                <a:cs typeface="Arial" charset="0"/>
              </a:rPr>
              <a:t>”</a:t>
            </a:r>
            <a:endParaRPr lang="en-US" sz="800" dirty="0">
              <a:latin typeface="+mj-lt"/>
              <a:cs typeface="Arial" charset="0"/>
            </a:endParaRPr>
          </a:p>
          <a:p>
            <a:endParaRPr lang="en-US" sz="800" dirty="0">
              <a:latin typeface="+mj-lt"/>
              <a:cs typeface="Arial" charset="0"/>
            </a:endParaRPr>
          </a:p>
          <a:p>
            <a:r>
              <a:rPr lang="en-US" sz="1800" dirty="0">
                <a:latin typeface="+mj-lt"/>
                <a:cs typeface="Arial" charset="0"/>
              </a:rPr>
              <a:t>     </a:t>
            </a:r>
            <a:r>
              <a:rPr lang="en-US" sz="1800" b="1" dirty="0" smtClean="0">
                <a:latin typeface="+mj-lt"/>
                <a:cs typeface="Arial" charset="0"/>
                <a:sym typeface="Symbol" panose="05050102010706020507" pitchFamily="18" charset="2"/>
              </a:rPr>
              <a:t>-</a:t>
            </a:r>
            <a:r>
              <a:rPr lang="en-US" sz="1800" b="1" dirty="0" smtClean="0">
                <a:latin typeface="+mj-lt"/>
                <a:cs typeface="Arial" charset="0"/>
              </a:rPr>
              <a:t> Simonton (1999)</a:t>
            </a:r>
            <a:endParaRPr lang="en-US" sz="1800" b="1" dirty="0">
              <a:latin typeface="+mj-lt"/>
              <a:cs typeface="Arial" charset="0"/>
            </a:endParaRPr>
          </a:p>
        </p:txBody>
      </p:sp>
      <p:pic>
        <p:nvPicPr>
          <p:cNvPr id="8" name="Picture 7" descr="http://worldsciencefestival.com/general-images/1074_2011-06-04_Man-Made_Minds-_Living_with_Thinking_Machines__MG_7274.jpg">
            <a:hlinkClick r:id="rId3"/>
          </p:cNvPr>
          <p:cNvPicPr>
            <a:picLocks noChangeAspect="1" noChangeArrowheads="1"/>
          </p:cNvPicPr>
          <p:nvPr/>
        </p:nvPicPr>
        <p:blipFill rotWithShape="1">
          <a:blip r:embed="rId4"/>
          <a:srcRect l="4349" r="36216"/>
          <a:stretch/>
        </p:blipFill>
        <p:spPr bwMode="auto">
          <a:xfrm>
            <a:off x="762000" y="1905000"/>
            <a:ext cx="3124200" cy="2792512"/>
          </a:xfrm>
          <a:prstGeom prst="rect">
            <a:avLst/>
          </a:prstGeom>
          <a:noFill/>
        </p:spPr>
      </p:pic>
      <p:sp>
        <p:nvSpPr>
          <p:cNvPr id="11" name="TextBox 10"/>
          <p:cNvSpPr txBox="1"/>
          <p:nvPr/>
        </p:nvSpPr>
        <p:spPr>
          <a:xfrm>
            <a:off x="784861" y="4712971"/>
            <a:ext cx="3101340" cy="323165"/>
          </a:xfrm>
          <a:prstGeom prst="rect">
            <a:avLst/>
          </a:prstGeom>
          <a:noFill/>
        </p:spPr>
        <p:txBody>
          <a:bodyPr wrap="square" rtlCol="0">
            <a:spAutoFit/>
          </a:bodyPr>
          <a:lstStyle/>
          <a:p>
            <a:pPr algn="ctr"/>
            <a:r>
              <a:rPr lang="en-US" sz="1500" i="1" dirty="0" smtClean="0"/>
              <a:t>Dean Simonton, UC Davis</a:t>
            </a:r>
            <a:endParaRPr lang="en-US" sz="1500" i="1" dirty="0"/>
          </a:p>
        </p:txBody>
      </p:sp>
      <p:sp>
        <p:nvSpPr>
          <p:cNvPr id="12" name="TextBox 11"/>
          <p:cNvSpPr txBox="1"/>
          <p:nvPr/>
        </p:nvSpPr>
        <p:spPr>
          <a:xfrm>
            <a:off x="4084059" y="2256257"/>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348247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841"/>
            <a:ext cx="9144000" cy="1200329"/>
          </a:xfrm>
          <a:prstGeom prst="rect">
            <a:avLst/>
          </a:prstGeom>
          <a:noFill/>
        </p:spPr>
        <p:txBody>
          <a:bodyPr wrap="square" rtlCol="0">
            <a:spAutoFit/>
          </a:bodyPr>
          <a:lstStyle/>
          <a:p>
            <a:pPr algn="ctr"/>
            <a:r>
              <a:rPr lang="en-US" sz="7200" dirty="0">
                <a:solidFill>
                  <a:srgbClr val="006AA7"/>
                </a:solidFill>
              </a:rPr>
              <a:t>Tack </a:t>
            </a:r>
            <a:r>
              <a:rPr lang="en-US" sz="7200" dirty="0" err="1">
                <a:solidFill>
                  <a:srgbClr val="006AA7"/>
                </a:solidFill>
              </a:rPr>
              <a:t>så</a:t>
            </a:r>
            <a:r>
              <a:rPr lang="en-US" sz="7200" dirty="0"/>
              <a:t> </a:t>
            </a:r>
            <a:r>
              <a:rPr lang="en-US" sz="7200" dirty="0" err="1" smtClean="0">
                <a:solidFill>
                  <a:srgbClr val="FECC00"/>
                </a:solidFill>
              </a:rPr>
              <a:t>mycket</a:t>
            </a:r>
            <a:r>
              <a:rPr lang="en-US" sz="7200" dirty="0" smtClean="0">
                <a:solidFill>
                  <a:srgbClr val="FECC00"/>
                </a:solidFill>
              </a:rPr>
              <a:t>!</a:t>
            </a:r>
            <a:endParaRPr lang="en-US" sz="7200" dirty="0">
              <a:solidFill>
                <a:srgbClr val="FECC00"/>
              </a:solidFill>
            </a:endParaRPr>
          </a:p>
        </p:txBody>
      </p:sp>
    </p:spTree>
    <p:extLst>
      <p:ext uri="{BB962C8B-B14F-4D97-AF65-F5344CB8AC3E}">
        <p14:creationId xmlns:p14="http://schemas.microsoft.com/office/powerpoint/2010/main" val="21470764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0" name="TextBox 5"/>
          <p:cNvSpPr txBox="1">
            <a:spLocks noChangeArrowheads="1"/>
          </p:cNvSpPr>
          <p:nvPr/>
        </p:nvSpPr>
        <p:spPr bwMode="auto">
          <a:xfrm>
            <a:off x="4189413" y="2130425"/>
            <a:ext cx="4421187" cy="3754874"/>
          </a:xfrm>
          <a:prstGeom prst="rect">
            <a:avLst/>
          </a:prstGeom>
          <a:noFill/>
          <a:ln w="9525">
            <a:noFill/>
            <a:miter lim="800000"/>
            <a:headEnd/>
            <a:tailEnd/>
          </a:ln>
        </p:spPr>
        <p:txBody>
          <a:bodyPr wrap="square">
            <a:spAutoFit/>
          </a:bodyPr>
          <a:lstStyle/>
          <a:p>
            <a:pPr>
              <a:lnSpc>
                <a:spcPts val="2800"/>
              </a:lnSpc>
            </a:pPr>
            <a:r>
              <a:rPr lang="en-US" sz="2000" dirty="0">
                <a:cs typeface="Arial" charset="0"/>
              </a:rPr>
              <a:t>I HAVE no patience with the hypothesis occasionally expressed, and often implied, especially in tales written to teach children to be good, that babies are born pretty much alike, and that the sole agencies in creating differences between boy and boy, and man and man, are steady application and moral effort</a:t>
            </a:r>
            <a:r>
              <a:rPr lang="en-US" sz="2000" dirty="0" smtClean="0">
                <a:cs typeface="Arial" charset="0"/>
              </a:rPr>
              <a:t>.”</a:t>
            </a:r>
            <a:endParaRPr lang="en-US" sz="2000" dirty="0">
              <a:cs typeface="Arial" charset="0"/>
            </a:endParaRPr>
          </a:p>
          <a:p>
            <a:endParaRPr lang="en-US" sz="800" dirty="0">
              <a:cs typeface="Arial" charset="0"/>
            </a:endParaRPr>
          </a:p>
          <a:p>
            <a:r>
              <a:rPr lang="en-US" sz="2000" dirty="0" smtClean="0">
                <a:cs typeface="Arial" charset="0"/>
              </a:rPr>
              <a:t>     </a:t>
            </a:r>
            <a:r>
              <a:rPr lang="en-US" sz="2000" b="1" dirty="0" smtClean="0">
                <a:cs typeface="Arial" charset="0"/>
              </a:rPr>
              <a:t>- </a:t>
            </a:r>
            <a:r>
              <a:rPr lang="en-US" sz="2000" b="1" dirty="0">
                <a:cs typeface="Arial" charset="0"/>
              </a:rPr>
              <a:t>Francis Galton (1869</a:t>
            </a:r>
            <a:r>
              <a:rPr lang="en-US" sz="2000" b="1" dirty="0" smtClean="0">
                <a:cs typeface="Arial" charset="0"/>
              </a:rPr>
              <a:t>)</a:t>
            </a:r>
            <a:endParaRPr lang="en-US" sz="2000" b="1" i="1" dirty="0">
              <a:cs typeface="Arial" charset="0"/>
            </a:endParaRPr>
          </a:p>
        </p:txBody>
      </p:sp>
      <p:pic>
        <p:nvPicPr>
          <p:cNvPr id="50177" name="Picture 1"/>
          <p:cNvPicPr>
            <a:picLocks noChangeAspect="1" noChangeArrowheads="1"/>
          </p:cNvPicPr>
          <p:nvPr/>
        </p:nvPicPr>
        <p:blipFill>
          <a:blip r:embed="rId2" cstate="print"/>
          <a:srcRect/>
          <a:stretch>
            <a:fillRect/>
          </a:stretch>
        </p:blipFill>
        <p:spPr bwMode="auto">
          <a:xfrm>
            <a:off x="914400" y="2133600"/>
            <a:ext cx="3114083" cy="3657600"/>
          </a:xfrm>
          <a:prstGeom prst="rect">
            <a:avLst/>
          </a:prstGeom>
          <a:noFill/>
          <a:ln w="9525">
            <a:noFill/>
            <a:miter lim="800000"/>
            <a:headEnd/>
            <a:tailEnd/>
          </a:ln>
        </p:spPr>
      </p:pic>
      <p:sp>
        <p:nvSpPr>
          <p:cNvPr id="6" name="TextBox 5"/>
          <p:cNvSpPr txBox="1"/>
          <p:nvPr/>
        </p:nvSpPr>
        <p:spPr>
          <a:xfrm>
            <a:off x="4084059" y="2172458"/>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321111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ACKNOWLEDGEMENTS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Rectangle 1"/>
          <p:cNvSpPr/>
          <p:nvPr/>
        </p:nvSpPr>
        <p:spPr>
          <a:xfrm>
            <a:off x="1143000" y="1442621"/>
            <a:ext cx="7086600" cy="5262979"/>
          </a:xfrm>
          <a:prstGeom prst="rect">
            <a:avLst/>
          </a:prstGeom>
        </p:spPr>
        <p:txBody>
          <a:bodyPr wrap="square">
            <a:spAutoFit/>
          </a:bodyPr>
          <a:lstStyle/>
          <a:p>
            <a:r>
              <a:rPr lang="en-US" sz="2400" b="1" dirty="0"/>
              <a:t>Fredrik </a:t>
            </a:r>
            <a:r>
              <a:rPr lang="en-US" sz="2400" b="1" dirty="0" err="1"/>
              <a:t>Ullén</a:t>
            </a:r>
            <a:r>
              <a:rPr lang="en-US" sz="2400" b="1" dirty="0"/>
              <a:t>			</a:t>
            </a:r>
            <a:r>
              <a:rPr lang="en-US" sz="2400" b="1" dirty="0" err="1"/>
              <a:t>Karolinska</a:t>
            </a:r>
            <a:r>
              <a:rPr lang="en-US" sz="2400" b="1" dirty="0"/>
              <a:t> </a:t>
            </a:r>
            <a:r>
              <a:rPr lang="en-US" sz="2400" b="1" dirty="0" smtClean="0"/>
              <a:t>Inst.</a:t>
            </a:r>
            <a:endParaRPr lang="en-US" sz="2400" b="1" dirty="0"/>
          </a:p>
          <a:p>
            <a:r>
              <a:rPr lang="en-US" sz="2400" dirty="0"/>
              <a:t>Miriam </a:t>
            </a:r>
            <a:r>
              <a:rPr lang="en-US" sz="2400" dirty="0" err="1"/>
              <a:t>Mosing</a:t>
            </a:r>
            <a:r>
              <a:rPr lang="en-US" sz="2400" dirty="0"/>
              <a:t> 		</a:t>
            </a:r>
            <a:r>
              <a:rPr lang="en-US" sz="2400" dirty="0" err="1"/>
              <a:t>Karolinska</a:t>
            </a:r>
            <a:r>
              <a:rPr lang="en-US" sz="2400" dirty="0"/>
              <a:t> </a:t>
            </a:r>
            <a:r>
              <a:rPr lang="en-US" sz="2400" dirty="0" smtClean="0"/>
              <a:t>Inst.</a:t>
            </a:r>
            <a:endParaRPr lang="en-US" sz="2400" dirty="0"/>
          </a:p>
          <a:p>
            <a:endParaRPr lang="en-US" sz="2400" dirty="0" smtClean="0"/>
          </a:p>
          <a:p>
            <a:r>
              <a:rPr lang="en-US" sz="2400" dirty="0" smtClean="0"/>
              <a:t>Brooke </a:t>
            </a:r>
            <a:r>
              <a:rPr lang="en-US" sz="2400" dirty="0" err="1" smtClean="0"/>
              <a:t>Macnamara</a:t>
            </a:r>
            <a:r>
              <a:rPr lang="en-US" sz="2400" dirty="0" smtClean="0"/>
              <a:t>		Case Western Reserve U.</a:t>
            </a:r>
          </a:p>
          <a:p>
            <a:r>
              <a:rPr lang="en-US" sz="2400" dirty="0" smtClean="0"/>
              <a:t>Guillermo </a:t>
            </a:r>
            <a:r>
              <a:rPr lang="en-US" sz="2400" dirty="0" err="1" smtClean="0"/>
              <a:t>Campitelli</a:t>
            </a:r>
            <a:r>
              <a:rPr lang="en-US" sz="2400" dirty="0" smtClean="0"/>
              <a:t>		Edith Cowan U.</a:t>
            </a:r>
          </a:p>
          <a:p>
            <a:endParaRPr lang="en-US" sz="2400" dirty="0"/>
          </a:p>
          <a:p>
            <a:r>
              <a:rPr lang="en-US" sz="2400" dirty="0" smtClean="0"/>
              <a:t>Erik </a:t>
            </a:r>
            <a:r>
              <a:rPr lang="en-US" sz="2400" dirty="0" err="1" smtClean="0"/>
              <a:t>Altmann</a:t>
            </a:r>
            <a:r>
              <a:rPr lang="en-US" sz="2400" dirty="0" smtClean="0"/>
              <a:t>			Michigan State U.</a:t>
            </a:r>
          </a:p>
          <a:p>
            <a:r>
              <a:rPr lang="en-US" sz="2400" dirty="0"/>
              <a:t>Alex Burgoyne			Michigan State U.</a:t>
            </a:r>
          </a:p>
          <a:p>
            <a:r>
              <a:rPr lang="en-US" sz="2400" dirty="0" smtClean="0"/>
              <a:t>Fernand </a:t>
            </a:r>
            <a:r>
              <a:rPr lang="en-US" sz="2400" dirty="0" err="1" smtClean="0"/>
              <a:t>Gobet</a:t>
            </a:r>
            <a:r>
              <a:rPr lang="en-US" sz="2400" dirty="0" smtClean="0"/>
              <a:t>		Liverpool U.</a:t>
            </a:r>
          </a:p>
          <a:p>
            <a:r>
              <a:rPr lang="en-US" sz="2400" dirty="0" smtClean="0"/>
              <a:t>Betsy </a:t>
            </a:r>
            <a:r>
              <a:rPr lang="en-US" sz="2400" dirty="0" err="1" smtClean="0"/>
              <a:t>Meinz</a:t>
            </a:r>
            <a:r>
              <a:rPr lang="en-US" sz="2400" dirty="0" smtClean="0"/>
              <a:t>			Southern Illinois U.</a:t>
            </a:r>
          </a:p>
          <a:p>
            <a:r>
              <a:rPr lang="en-US" sz="2400" dirty="0" smtClean="0"/>
              <a:t>Fred Oswald			Rice U.</a:t>
            </a:r>
          </a:p>
          <a:p>
            <a:endParaRPr lang="en-US" sz="2400" dirty="0"/>
          </a:p>
          <a:p>
            <a:r>
              <a:rPr lang="en-US" sz="2400" dirty="0" smtClean="0"/>
              <a:t>Randy Engle			Georgia Tech</a:t>
            </a:r>
          </a:p>
          <a:p>
            <a:endParaRPr lang="en-US" sz="2400" dirty="0" smtClean="0"/>
          </a:p>
        </p:txBody>
      </p:sp>
    </p:spTree>
    <p:extLst>
      <p:ext uri="{BB962C8B-B14F-4D97-AF65-F5344CB8AC3E}">
        <p14:creationId xmlns:p14="http://schemas.microsoft.com/office/powerpoint/2010/main" val="6047954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Graphics</a:t>
            </a:r>
            <a:endParaRPr lang="en-US" dirty="0"/>
          </a:p>
        </p:txBody>
      </p:sp>
      <p:sp>
        <p:nvSpPr>
          <p:cNvPr id="3" name="Content Placeholder 2"/>
          <p:cNvSpPr>
            <a:spLocks noGrp="1"/>
          </p:cNvSpPr>
          <p:nvPr>
            <p:ph idx="1"/>
          </p:nvPr>
        </p:nvSpPr>
        <p:spPr/>
        <p:txBody>
          <a:bodyPr numCol="2">
            <a:normAutofit fontScale="32500" lnSpcReduction="20000"/>
          </a:bodyPr>
          <a:lstStyle/>
          <a:p>
            <a:pPr lvl="0"/>
            <a:r>
              <a:rPr lang="en-US" u="sng" dirty="0">
                <a:hlinkClick r:id="rId2"/>
              </a:rPr>
              <a:t>http://waterpolo218.deviantart.com/art/no-creativity-346991145</a:t>
            </a:r>
            <a:endParaRPr lang="en-US" dirty="0"/>
          </a:p>
          <a:p>
            <a:pPr lvl="0"/>
            <a:r>
              <a:rPr lang="en-US" u="sng" dirty="0">
                <a:hlinkClick r:id="rId3"/>
              </a:rPr>
              <a:t>http://article.wn.com/view/2014/11/23/Carlsen_retains_world_chess_title/</a:t>
            </a:r>
            <a:endParaRPr lang="en-US" dirty="0"/>
          </a:p>
          <a:p>
            <a:pPr lvl="0"/>
            <a:r>
              <a:rPr lang="en-US" u="sng" dirty="0">
                <a:hlinkClick r:id="rId4"/>
              </a:rPr>
              <a:t>http://www.resimbul.com/bisiklet/bisiklet-ne-zaman-ucak-kadar-hizli-gider.xhtml</a:t>
            </a:r>
            <a:endParaRPr lang="en-US" dirty="0"/>
          </a:p>
          <a:p>
            <a:pPr lvl="0"/>
            <a:r>
              <a:rPr lang="en-US" u="sng" dirty="0">
                <a:hlinkClick r:id="rId5"/>
              </a:rPr>
              <a:t>http://www.patheos.com/blogs/unequallyyoked/category/marriage-2</a:t>
            </a:r>
            <a:endParaRPr lang="en-US" dirty="0"/>
          </a:p>
          <a:p>
            <a:pPr lvl="0"/>
            <a:r>
              <a:rPr lang="en-US" u="sng" dirty="0">
                <a:hlinkClick r:id="rId6"/>
              </a:rPr>
              <a:t>http://www.stephcurrythrees.com/</a:t>
            </a:r>
            <a:endParaRPr lang="en-US" dirty="0"/>
          </a:p>
          <a:p>
            <a:pPr lvl="0"/>
            <a:r>
              <a:rPr lang="en-US" u="sng" dirty="0">
                <a:hlinkClick r:id="rId7"/>
              </a:rPr>
              <a:t>http://metropolis.co.jp/arts/agenda/dojoji/</a:t>
            </a:r>
            <a:endParaRPr lang="en-US" dirty="0"/>
          </a:p>
          <a:p>
            <a:pPr lvl="0"/>
            <a:r>
              <a:rPr lang="en-US" u="sng" dirty="0">
                <a:hlinkClick r:id="rId8"/>
              </a:rPr>
              <a:t>http://www.ozy.com/rising-stars/misty-copeland-ballet-prodigy-turned-activist/30438</a:t>
            </a:r>
            <a:endParaRPr lang="en-US" dirty="0"/>
          </a:p>
          <a:p>
            <a:pPr lvl="0"/>
            <a:r>
              <a:rPr lang="en-US" u="sng" dirty="0">
                <a:hlinkClick r:id="rId9"/>
              </a:rPr>
              <a:t>http://sanfrancisco.informermg.com/2014/01/05/hollywood-stars-musicians-sports-legends-and-tv-personalities-to-attend-2014-international-ces/</a:t>
            </a:r>
            <a:endParaRPr lang="en-US" dirty="0"/>
          </a:p>
          <a:p>
            <a:pPr lvl="0"/>
            <a:r>
              <a:rPr lang="en-US" u="sng" dirty="0">
                <a:hlinkClick r:id="rId10"/>
              </a:rPr>
              <a:t>http://fivethirtyeight.com/features/magnus-carlsen-world-chess-championship/?utm_medium=twitter&amp;utm_source=twitterfeed</a:t>
            </a:r>
            <a:endParaRPr lang="en-US" dirty="0"/>
          </a:p>
          <a:p>
            <a:pPr lvl="0"/>
            <a:r>
              <a:rPr lang="en-US" u="sng" dirty="0">
                <a:hlinkClick r:id="rId11"/>
              </a:rPr>
              <a:t>http://www.beyondtheworld.fr/photos/voulez-vous-danser/</a:t>
            </a:r>
            <a:endParaRPr lang="en-US" dirty="0"/>
          </a:p>
          <a:p>
            <a:pPr lvl="0"/>
            <a:r>
              <a:rPr lang="en-US" u="sng" dirty="0">
                <a:hlinkClick r:id="rId12"/>
              </a:rPr>
              <a:t>http://commons.wikimedia.org/wiki/File:OdysseyPopeTP1752.jpg</a:t>
            </a:r>
            <a:endParaRPr lang="en-US" dirty="0"/>
          </a:p>
          <a:p>
            <a:pPr lvl="0"/>
            <a:r>
              <a:rPr lang="en-US" u="sng" dirty="0">
                <a:hlinkClick r:id="rId13"/>
              </a:rPr>
              <a:t>http://commons.wikimedia.org/wiki/File:Galton_at_Bertillon's_(1893).jpg</a:t>
            </a:r>
            <a:endParaRPr lang="en-US" dirty="0"/>
          </a:p>
          <a:p>
            <a:pPr lvl="0"/>
            <a:r>
              <a:rPr lang="en-US" u="sng" dirty="0">
                <a:hlinkClick r:id="rId14"/>
              </a:rPr>
              <a:t>http://</a:t>
            </a:r>
            <a:r>
              <a:rPr lang="en-US" u="sng" dirty="0" smtClean="0">
                <a:hlinkClick r:id="rId14"/>
              </a:rPr>
              <a:t>www.mugu.com/galton/books/hereditary-genius/index.html</a:t>
            </a:r>
            <a:endParaRPr lang="en-US" dirty="0"/>
          </a:p>
          <a:p>
            <a:pPr lvl="0"/>
            <a:r>
              <a:rPr lang="en-US" u="sng" dirty="0">
                <a:hlinkClick r:id="rId15"/>
              </a:rPr>
              <a:t>http://arthistoryproject.com/artists/titian-tiziano-vecellio</a:t>
            </a:r>
            <a:r>
              <a:rPr lang="en-US" u="sng" dirty="0" smtClean="0">
                <a:hlinkClick r:id="rId15"/>
              </a:rPr>
              <a:t>/</a:t>
            </a:r>
            <a:endParaRPr lang="en-US" dirty="0"/>
          </a:p>
          <a:p>
            <a:pPr lvl="0"/>
            <a:r>
              <a:rPr lang="en-US" u="sng" dirty="0">
                <a:hlinkClick r:id="rId16"/>
              </a:rPr>
              <a:t>http://quotesgram.com/edward-thorndike-quotes/</a:t>
            </a:r>
            <a:endParaRPr lang="en-US" dirty="0"/>
          </a:p>
          <a:p>
            <a:pPr lvl="0"/>
            <a:r>
              <a:rPr lang="en-US" u="sng" dirty="0">
                <a:hlinkClick r:id="rId17"/>
              </a:rPr>
              <a:t>http://commons.wikimedia.org/wiki/File:John_Broadus_Watson.JPG</a:t>
            </a:r>
            <a:endParaRPr lang="en-US" dirty="0"/>
          </a:p>
          <a:p>
            <a:pPr lvl="0"/>
            <a:r>
              <a:rPr lang="en-US" u="sng" dirty="0">
                <a:hlinkClick r:id="rId18"/>
              </a:rPr>
              <a:t>http://www.mocw.cn/?paged=2</a:t>
            </a:r>
            <a:endParaRPr lang="en-US" dirty="0"/>
          </a:p>
          <a:p>
            <a:pPr lvl="0"/>
            <a:r>
              <a:rPr lang="en-US" dirty="0" smtClean="0"/>
              <a:t> </a:t>
            </a:r>
            <a:r>
              <a:rPr lang="en-US" u="sng" dirty="0" smtClean="0">
                <a:hlinkClick r:id="rId19"/>
              </a:rPr>
              <a:t>http</a:t>
            </a:r>
            <a:r>
              <a:rPr lang="en-US" u="sng" dirty="0">
                <a:hlinkClick r:id="rId19"/>
              </a:rPr>
              <a:t>://</a:t>
            </a:r>
            <a:r>
              <a:rPr lang="en-US" u="sng" dirty="0" smtClean="0">
                <a:hlinkClick r:id="rId19"/>
              </a:rPr>
              <a:t>welltempered.files.wordpress.com/2011/11/violin-lesson.jpg</a:t>
            </a:r>
            <a:endParaRPr lang="en-US" dirty="0"/>
          </a:p>
          <a:p>
            <a:pPr lvl="0"/>
            <a:r>
              <a:rPr lang="en-US" u="sng" dirty="0">
                <a:hlinkClick r:id="rId20"/>
              </a:rPr>
              <a:t>http://</a:t>
            </a:r>
            <a:r>
              <a:rPr lang="en-US" u="sng" dirty="0" smtClean="0">
                <a:hlinkClick r:id="rId20"/>
              </a:rPr>
              <a:t>vamtion.deviantart.com/art/hand-123974148</a:t>
            </a:r>
            <a:endParaRPr lang="en-US" dirty="0"/>
          </a:p>
          <a:p>
            <a:pPr lvl="0"/>
            <a:r>
              <a:rPr lang="en-US" u="sng" dirty="0">
                <a:hlinkClick r:id="rId21"/>
              </a:rPr>
              <a:t>http://</a:t>
            </a:r>
            <a:r>
              <a:rPr lang="en-US" u="sng" dirty="0" smtClean="0">
                <a:hlinkClick r:id="rId21"/>
              </a:rPr>
              <a:t>commons.wikimedia.org/wiki/File:Svetlana_Zakharova_in_Kitri_Variation_with_the_Bolshoi_Ballet.jpg</a:t>
            </a:r>
            <a:endParaRPr lang="en-US" dirty="0"/>
          </a:p>
          <a:p>
            <a:pPr lvl="0"/>
            <a:r>
              <a:rPr lang="en-US" u="sng" dirty="0">
                <a:hlinkClick r:id="rId22"/>
              </a:rPr>
              <a:t>http://www.northerntrust.hscni.net/services/1754.htm</a:t>
            </a:r>
            <a:endParaRPr lang="en-US" dirty="0"/>
          </a:p>
          <a:p>
            <a:pPr lvl="0"/>
            <a:r>
              <a:rPr lang="en-US" u="sng" dirty="0">
                <a:hlinkClick r:id="rId23"/>
              </a:rPr>
              <a:t>http://commons.wikimedia.org/wiki/Wolfgang_Amadeus_Mozart</a:t>
            </a:r>
            <a:endParaRPr lang="en-US" dirty="0"/>
          </a:p>
          <a:p>
            <a:pPr lvl="0"/>
            <a:r>
              <a:rPr lang="en-US" u="sng" dirty="0">
                <a:hlinkClick r:id="rId24"/>
              </a:rPr>
              <a:t>http://shortstops.info/2014/02</a:t>
            </a:r>
            <a:r>
              <a:rPr lang="en-US" u="sng" dirty="0" smtClean="0">
                <a:hlinkClick r:id="rId24"/>
              </a:rPr>
              <a:t>/</a:t>
            </a:r>
            <a:endParaRPr lang="en-US" dirty="0"/>
          </a:p>
          <a:p>
            <a:pPr lvl="0"/>
            <a:r>
              <a:rPr lang="en-US" u="sng" dirty="0">
                <a:hlinkClick r:id="rId25"/>
              </a:rPr>
              <a:t>http://www.dallasnews.com/opinion/latest-columns/20160323-point-person-our-qa-with-kimberly-stephens-on-the-link-between-prodigy-and-autism.ece</a:t>
            </a:r>
            <a:endParaRPr lang="en-US" dirty="0"/>
          </a:p>
          <a:p>
            <a:pPr lvl="0"/>
            <a:r>
              <a:rPr lang="en-US" u="sng" dirty="0">
                <a:hlinkClick r:id="rId26"/>
              </a:rPr>
              <a:t>http://www.waxmanleavell.com/ebooks/science-%</a:t>
            </a:r>
            <a:r>
              <a:rPr lang="en-US" u="sng" dirty="0" smtClean="0">
                <a:hlinkClick r:id="rId26"/>
              </a:rPr>
              <a:t>2526-environment</a:t>
            </a:r>
            <a:endParaRPr lang="en-US" dirty="0"/>
          </a:p>
          <a:p>
            <a:pPr lvl="0"/>
            <a:r>
              <a:rPr lang="en-US" u="sng" dirty="0">
                <a:hlinkClick r:id="rId27"/>
              </a:rPr>
              <a:t>http://www.artandeducation.net/author/royal_academy_of_arts</a:t>
            </a:r>
            <a:r>
              <a:rPr lang="en-US" u="sng" dirty="0" smtClean="0">
                <a:hlinkClick r:id="rId27"/>
              </a:rPr>
              <a:t>/</a:t>
            </a:r>
            <a:endParaRPr lang="en-US" dirty="0"/>
          </a:p>
          <a:p>
            <a:pPr lvl="0"/>
            <a:r>
              <a:rPr lang="en-US" u="sng" dirty="0">
                <a:hlinkClick r:id="rId28"/>
              </a:rPr>
              <a:t>https://commons.wikimedia.org/wiki/File:Morning%2C_Interior_-_Luce.jpeg</a:t>
            </a:r>
            <a:endParaRPr lang="en-US" dirty="0"/>
          </a:p>
          <a:p>
            <a:pPr lvl="0"/>
            <a:r>
              <a:rPr lang="en-US" u="sng" dirty="0">
                <a:hlinkClick r:id="rId29"/>
              </a:rPr>
              <a:t>http://upload.wikimedia.org/wikipedia/commons/thumb/6/60/Morning%2C_Interior_-_Luce.jpeg/744px-Morning%2C_Interior_-_Luce.jpeg</a:t>
            </a:r>
            <a:endParaRPr lang="en-US" dirty="0"/>
          </a:p>
          <a:p>
            <a:pPr lvl="0"/>
            <a:r>
              <a:rPr lang="en-US" u="sng" dirty="0">
                <a:hlinkClick r:id="rId30"/>
              </a:rPr>
              <a:t>http://www.artsblog.it/post/1560/1560</a:t>
            </a:r>
            <a:endParaRPr lang="en-US" dirty="0"/>
          </a:p>
          <a:p>
            <a:pPr lvl="0"/>
            <a:r>
              <a:rPr lang="en-US" u="sng" dirty="0">
                <a:hlinkClick r:id="rId31"/>
              </a:rPr>
              <a:t>http://www.gettyimages.com/detail/news-photo/painter-jackson-pollock-cigarette-in-mouth-dropping-paint-news-photo/50406608</a:t>
            </a:r>
            <a:endParaRPr lang="en-US" dirty="0"/>
          </a:p>
          <a:p>
            <a:pPr lvl="0"/>
            <a:r>
              <a:rPr lang="en-US" u="sng" dirty="0">
                <a:hlinkClick r:id="rId32"/>
              </a:rPr>
              <a:t>http://miter.mit.edu/ellen-winner-on-why-we-need-the-arts/</a:t>
            </a:r>
            <a:endParaRPr lang="en-US" dirty="0"/>
          </a:p>
          <a:p>
            <a:pPr lvl="0"/>
            <a:r>
              <a:rPr lang="en-US" u="sng" dirty="0"/>
              <a:t>http://</a:t>
            </a:r>
            <a:r>
              <a:rPr lang="en-US" u="sng" dirty="0" smtClean="0"/>
              <a:t>www.amazon.com/Gifted-Children-Realities-Ellen-Winner/dp/0465017606</a:t>
            </a:r>
            <a:endParaRPr lang="en-US" dirty="0"/>
          </a:p>
          <a:p>
            <a:pPr lvl="0"/>
            <a:r>
              <a:rPr lang="en-US" u="sng" dirty="0">
                <a:hlinkClick r:id="rId33"/>
              </a:rPr>
              <a:t>http://www.ted.com/talks/angela_lee_duckworth_the_key_to_success_grit</a:t>
            </a:r>
            <a:endParaRPr lang="en-US" dirty="0"/>
          </a:p>
          <a:p>
            <a:pPr lvl="0"/>
            <a:r>
              <a:rPr lang="en-US" u="sng" dirty="0">
                <a:hlinkClick r:id="rId34"/>
              </a:rPr>
              <a:t>https://</a:t>
            </a:r>
            <a:r>
              <a:rPr lang="en-US" u="sng" dirty="0" smtClean="0">
                <a:hlinkClick r:id="rId34"/>
              </a:rPr>
              <a:t>www.books-express.ro/categorie/sanatate</a:t>
            </a:r>
            <a:endParaRPr lang="en-US" dirty="0"/>
          </a:p>
          <a:p>
            <a:pPr lvl="0"/>
            <a:r>
              <a:rPr lang="en-US" u="sng" dirty="0">
                <a:hlinkClick r:id="rId35"/>
              </a:rPr>
              <a:t>http://humor.gunaxin.com/category/images-humor/</a:t>
            </a:r>
            <a:endParaRPr lang="en-US" dirty="0"/>
          </a:p>
          <a:p>
            <a:pPr lvl="0"/>
            <a:r>
              <a:rPr lang="en-US" u="sng" dirty="0">
                <a:hlinkClick r:id="rId36"/>
              </a:rPr>
              <a:t>http://</a:t>
            </a:r>
            <a:r>
              <a:rPr lang="en-US" u="sng" dirty="0" smtClean="0">
                <a:hlinkClick r:id="rId36"/>
              </a:rPr>
              <a:t>www.dorothee-gilbert.com/2010_08_01_archive.html</a:t>
            </a:r>
            <a:endParaRPr lang="en-US" dirty="0"/>
          </a:p>
          <a:p>
            <a:pPr lvl="0"/>
            <a:r>
              <a:rPr lang="en-US" u="sng" dirty="0">
                <a:hlinkClick r:id="rId37"/>
              </a:rPr>
              <a:t>http://www.bbc.co.uk/news/magazine-32735289</a:t>
            </a:r>
            <a:endParaRPr lang="en-US" dirty="0"/>
          </a:p>
          <a:p>
            <a:pPr lvl="0"/>
            <a:r>
              <a:rPr lang="en-US" u="sng" dirty="0">
                <a:hlinkClick r:id="rId38"/>
              </a:rPr>
              <a:t>http://www.movingbeyondthepage.com/images/articles/children-s-drawings-indicate-intelligence.jpg</a:t>
            </a:r>
            <a:endParaRPr lang="en-US" dirty="0"/>
          </a:p>
          <a:p>
            <a:pPr lvl="0"/>
            <a:r>
              <a:rPr lang="en-US" u="sng" dirty="0">
                <a:hlinkClick r:id="rId39"/>
              </a:rPr>
              <a:t>http://noticias.uol.com.br/ciencia/album/bbc/2014/08/20/desenhos-das-criancas-indicam-futura-inteligencia-diz-estudo.htm</a:t>
            </a:r>
            <a:endParaRPr lang="en-US" dirty="0"/>
          </a:p>
          <a:p>
            <a:pPr lvl="0"/>
            <a:r>
              <a:rPr lang="en-US" u="sng" dirty="0">
                <a:hlinkClick r:id="rId40"/>
              </a:rPr>
              <a:t>http://www.jonahlehrer.com/</a:t>
            </a:r>
            <a:endParaRPr lang="en-US" dirty="0"/>
          </a:p>
          <a:p>
            <a:pPr lvl="0"/>
            <a:r>
              <a:rPr lang="en-US" u="sng" dirty="0">
                <a:hlinkClick r:id="rId41"/>
              </a:rPr>
              <a:t>http://www.magnumphotos.com/image/NYC107285.html</a:t>
            </a:r>
            <a:endParaRPr lang="en-US" dirty="0"/>
          </a:p>
          <a:p>
            <a:pPr lvl="0"/>
            <a:r>
              <a:rPr lang="en-US" u="sng" dirty="0">
                <a:hlinkClick r:id="rId42"/>
              </a:rPr>
              <a:t>http://</a:t>
            </a:r>
            <a:r>
              <a:rPr lang="en-US" u="sng" dirty="0" smtClean="0">
                <a:hlinkClick r:id="rId42"/>
              </a:rPr>
              <a:t>www.notimeforflashcards.com/category/open-ended-art</a:t>
            </a:r>
            <a:endParaRPr lang="en-US" dirty="0"/>
          </a:p>
        </p:txBody>
      </p:sp>
      <p:sp>
        <p:nvSpPr>
          <p:cNvPr id="4" name="TextBox 3"/>
          <p:cNvSpPr txBox="1"/>
          <p:nvPr/>
        </p:nvSpPr>
        <p:spPr>
          <a:xfrm>
            <a:off x="0" y="6521194"/>
            <a:ext cx="9144000" cy="307777"/>
          </a:xfrm>
          <a:prstGeom prst="rect">
            <a:avLst/>
          </a:prstGeom>
          <a:noFill/>
        </p:spPr>
        <p:txBody>
          <a:bodyPr wrap="square" rtlCol="0">
            <a:spAutoFit/>
          </a:bodyPr>
          <a:lstStyle/>
          <a:p>
            <a:pPr algn="r"/>
            <a:r>
              <a:rPr lang="en-US" sz="1400" dirty="0" smtClean="0"/>
              <a:t>(sources listed in order of graphic presentation)</a:t>
            </a:r>
            <a:endParaRPr lang="en-US" sz="1400" dirty="0"/>
          </a:p>
        </p:txBody>
      </p:sp>
    </p:spTree>
    <p:extLst>
      <p:ext uri="{BB962C8B-B14F-4D97-AF65-F5344CB8AC3E}">
        <p14:creationId xmlns:p14="http://schemas.microsoft.com/office/powerpoint/2010/main" val="314934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23510</TotalTime>
  <Words>2726</Words>
  <Application>Microsoft Office PowerPoint</Application>
  <PresentationFormat>On-screen Show (4:3)</PresentationFormat>
  <Paragraphs>516</Paragraphs>
  <Slides>91</Slides>
  <Notes>19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MS PGothic</vt:lpstr>
      <vt:lpstr>AdvTT5235d5a9</vt:lpstr>
      <vt:lpstr>Arial</vt:lpstr>
      <vt:lpstr>Calibri</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for Graphics</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Zach Hambrick</dc:creator>
  <cp:lastModifiedBy>Alex Burgoyne</cp:lastModifiedBy>
  <cp:revision>662</cp:revision>
  <dcterms:created xsi:type="dcterms:W3CDTF">2016-03-30T00:50:07Z</dcterms:created>
  <dcterms:modified xsi:type="dcterms:W3CDTF">2016-05-31T16:47:17Z</dcterms:modified>
</cp:coreProperties>
</file>